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Lst>
  <p:notesMasterIdLst>
    <p:notesMasterId r:id="rId17"/>
  </p:notesMasterIdLst>
  <p:handoutMasterIdLst>
    <p:handoutMasterId r:id="rId18"/>
  </p:handoutMasterIdLst>
  <p:sldIdLst>
    <p:sldId id="261" r:id="rId5"/>
    <p:sldId id="285" r:id="rId6"/>
    <p:sldId id="265" r:id="rId7"/>
    <p:sldId id="266" r:id="rId8"/>
    <p:sldId id="267" r:id="rId9"/>
    <p:sldId id="268" r:id="rId10"/>
    <p:sldId id="269" r:id="rId11"/>
    <p:sldId id="270" r:id="rId12"/>
    <p:sldId id="271" r:id="rId13"/>
    <p:sldId id="272" r:id="rId14"/>
    <p:sldId id="283" r:id="rId15"/>
    <p:sldId id="259"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Gilroy ExtraBold" panose="00000900000000000000" pitchFamily="50" charset="0"/>
      <p:bold r:id="rId23"/>
    </p:embeddedFont>
    <p:embeddedFont>
      <p:font typeface="Roboto" panose="020000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C87CB-ED87-4E3F-8C62-D94E9DA0BA2C}" v="2" dt="2022-06-27T19:05:08.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varScale="1">
        <p:scale>
          <a:sx n="78" d="100"/>
          <a:sy n="78" d="100"/>
        </p:scale>
        <p:origin x="82" y="302"/>
      </p:cViewPr>
      <p:guideLst/>
    </p:cSldViewPr>
  </p:slideViewPr>
  <p:notesTextViewPr>
    <p:cViewPr>
      <p:scale>
        <a:sx n="1" d="1"/>
        <a:sy n="1" d="1"/>
      </p:scale>
      <p:origin x="0" y="0"/>
    </p:cViewPr>
  </p:notesTextViewPr>
  <p:notesViewPr>
    <p:cSldViewPr snapToGrid="0">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3BB88-F9F2-49AB-8771-AB7FC63A96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407B04-9543-4CF8-9A35-A4D8E45B2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C0892-A5AE-4E13-A753-8F88C00757A6}" type="datetimeFigureOut">
              <a:rPr lang="en-US" smtClean="0"/>
              <a:t>7/26/2022</a:t>
            </a:fld>
            <a:endParaRPr lang="en-US"/>
          </a:p>
        </p:txBody>
      </p:sp>
      <p:sp>
        <p:nvSpPr>
          <p:cNvPr id="4" name="Footer Placeholder 3">
            <a:extLst>
              <a:ext uri="{FF2B5EF4-FFF2-40B4-BE49-F238E27FC236}">
                <a16:creationId xmlns:a16="http://schemas.microsoft.com/office/drawing/2014/main" id="{1CF193BD-0F85-4DB7-8E19-7A47BCE24B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65D2D-BAC7-4199-92DF-4CE1AB4542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6A021A-60C4-495A-BD22-0B2ECBC21B00}" type="slidenum">
              <a:rPr lang="en-US" smtClean="0"/>
              <a:t>‹#›</a:t>
            </a:fld>
            <a:endParaRPr lang="en-US"/>
          </a:p>
        </p:txBody>
      </p:sp>
    </p:spTree>
    <p:extLst>
      <p:ext uri="{BB962C8B-B14F-4D97-AF65-F5344CB8AC3E}">
        <p14:creationId xmlns:p14="http://schemas.microsoft.com/office/powerpoint/2010/main" val="2071768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FC3C3-8C11-4614-80FE-D9C305273373}"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98FF9-F86D-4CCC-8293-70BF6565D0D4}" type="slidenum">
              <a:rPr lang="en-US" smtClean="0"/>
              <a:t>‹#›</a:t>
            </a:fld>
            <a:endParaRPr lang="en-US"/>
          </a:p>
        </p:txBody>
      </p:sp>
    </p:spTree>
    <p:extLst>
      <p:ext uri="{BB962C8B-B14F-4D97-AF65-F5344CB8AC3E}">
        <p14:creationId xmlns:p14="http://schemas.microsoft.com/office/powerpoint/2010/main" val="43554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mn-lt"/>
              </a:rPr>
              <a:t>United Way’s work is focused on lifting up those living on wages below the federal poverty level and those who are experiencing ALICE. ALICE stands for </a:t>
            </a:r>
            <a:r>
              <a:rPr lang="en-US" sz="1200" b="1" i="0" u="none" strike="noStrike" dirty="0">
                <a:solidFill>
                  <a:srgbClr val="000000"/>
                </a:solidFill>
                <a:effectLst/>
                <a:latin typeface="+mn-lt"/>
              </a:rPr>
              <a:t>A</a:t>
            </a:r>
            <a:r>
              <a:rPr lang="en-US" sz="1200" b="0" i="0" u="none" strike="noStrike" dirty="0">
                <a:solidFill>
                  <a:srgbClr val="000000"/>
                </a:solidFill>
                <a:effectLst/>
                <a:latin typeface="+mn-lt"/>
              </a:rPr>
              <a:t>sset </a:t>
            </a:r>
            <a:r>
              <a:rPr lang="en-US" sz="1200" b="1" i="0" u="none" strike="noStrike" dirty="0">
                <a:solidFill>
                  <a:srgbClr val="000000"/>
                </a:solidFill>
                <a:effectLst/>
                <a:latin typeface="+mn-lt"/>
              </a:rPr>
              <a:t>L</a:t>
            </a:r>
            <a:r>
              <a:rPr lang="en-US" sz="1200" b="0" i="0" u="none" strike="noStrike" dirty="0">
                <a:solidFill>
                  <a:srgbClr val="000000"/>
                </a:solidFill>
                <a:effectLst/>
                <a:latin typeface="+mn-lt"/>
              </a:rPr>
              <a:t>imited, </a:t>
            </a:r>
            <a:r>
              <a:rPr lang="en-US" sz="1200" b="1" i="0" u="none" strike="noStrike" dirty="0">
                <a:solidFill>
                  <a:srgbClr val="000000"/>
                </a:solidFill>
                <a:effectLst/>
                <a:latin typeface="+mn-lt"/>
              </a:rPr>
              <a:t>I</a:t>
            </a:r>
            <a:r>
              <a:rPr lang="en-US" sz="1200" b="0" i="0" u="none" strike="noStrike" dirty="0">
                <a:solidFill>
                  <a:srgbClr val="000000"/>
                </a:solidFill>
                <a:effectLst/>
                <a:latin typeface="+mn-lt"/>
              </a:rPr>
              <a:t>ncome </a:t>
            </a:r>
            <a:r>
              <a:rPr lang="en-US" sz="1200" b="1" i="0" u="none" strike="noStrike" dirty="0">
                <a:solidFill>
                  <a:srgbClr val="000000"/>
                </a:solidFill>
                <a:effectLst/>
                <a:latin typeface="+mn-lt"/>
              </a:rPr>
              <a:t>C</a:t>
            </a:r>
            <a:r>
              <a:rPr lang="en-US" sz="1200" b="0" i="0" u="none" strike="noStrike" dirty="0">
                <a:solidFill>
                  <a:srgbClr val="000000"/>
                </a:solidFill>
                <a:effectLst/>
                <a:latin typeface="+mn-lt"/>
              </a:rPr>
              <a:t>onstrained, </a:t>
            </a:r>
            <a:r>
              <a:rPr lang="en-US" sz="1200" b="1" i="0" u="none" strike="noStrike" dirty="0">
                <a:solidFill>
                  <a:srgbClr val="000000"/>
                </a:solidFill>
                <a:effectLst/>
                <a:latin typeface="+mn-lt"/>
              </a:rPr>
              <a:t>E</a:t>
            </a:r>
            <a:r>
              <a:rPr lang="en-US" sz="1200" b="0" i="0" u="none" strike="noStrike" dirty="0">
                <a:solidFill>
                  <a:srgbClr val="000000"/>
                </a:solidFill>
                <a:effectLst/>
                <a:latin typeface="+mn-lt"/>
              </a:rPr>
              <a:t>mployed, and represents families that are working, but are unable to afford the basic necessities of housing, food, child care, health care, and transportation.</a:t>
            </a:r>
            <a:r>
              <a:rPr lang="en-US" sz="1200" b="0" i="0" dirty="0">
                <a:solidFill>
                  <a:srgbClr val="444444"/>
                </a:solidFill>
                <a:effectLst/>
                <a:latin typeface="+mn-lt"/>
              </a:rPr>
              <a:t>​</a:t>
            </a:r>
          </a:p>
          <a:p>
            <a:pPr algn="l" rtl="0" fontAlgn="base"/>
            <a:endParaRPr lang="en-US" sz="1200" b="0" i="0" dirty="0">
              <a:solidFill>
                <a:srgbClr val="444444"/>
              </a:solidFill>
              <a:effectLst/>
              <a:latin typeface="+mn-lt"/>
            </a:endParaRPr>
          </a:p>
          <a:p>
            <a:pPr algn="l" rtl="0" fontAlgn="base"/>
            <a:r>
              <a:rPr lang="en-US" b="0" i="0" dirty="0">
                <a:effectLst/>
                <a:latin typeface="Arial" panose="020B0604020202020204" pitchFamily="34" charset="0"/>
              </a:rPr>
              <a:t>Those experiencing ALICE may be hidden in plain sight - your child care worker, the cashier at your supermarket, a home health aide, an office clerk. They are often forced to make tough choices, such as deciding between quality child care or paying the rent, which have long-term consequences not only for their families, but for us all.</a:t>
            </a:r>
            <a:endParaRPr lang="en-US" b="0" i="0" dirty="0">
              <a:solidFill>
                <a:srgbClr val="444444"/>
              </a:solidFill>
              <a:effectLst/>
              <a:latin typeface="+mn-lt"/>
            </a:endParaRPr>
          </a:p>
          <a:p>
            <a:pPr algn="l" rtl="0" fontAlgn="base"/>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US" sz="1200" b="0" i="0" u="none" strike="noStrike" dirty="0">
                <a:solidFill>
                  <a:srgbClr val="000000"/>
                </a:solidFill>
                <a:effectLst/>
                <a:latin typeface="+mn-lt"/>
              </a:rPr>
              <a:t>ALICE households hold jobs, pay taxes, and provide services that are vital to the Texas economy. ALICE workers primarily hold jobs in occupations that build and repair our infrastructure and educate and care for the workforce. ALICE is your child care worker, a recent graduate who can’t find work in their field, the cashier at your supermarket, the salesperson at your big box store, a home health aide, an office clerk. </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US" sz="1200" b="0" i="0" u="none" strike="noStrike" dirty="0">
                <a:solidFill>
                  <a:srgbClr val="000000"/>
                </a:solidFill>
                <a:effectLst/>
                <a:latin typeface="+mn-lt"/>
              </a:rPr>
              <a:t>The ALICE Report for Texas is a county-by-county look at what it actually takes to make ends meet and how many families are really struggling to get by. </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US" sz="1200" b="0" i="0" u="none" strike="noStrike" dirty="0">
                <a:solidFill>
                  <a:srgbClr val="000000"/>
                </a:solidFill>
                <a:effectLst/>
                <a:latin typeface="+mn-lt"/>
              </a:rPr>
              <a:t>A family of four, including two children in child care, in the Greater Houston Area, needs approximately $79,000/year to take care of their basic needs. Of course, that amount differs depending on the size and composition of a family. You can see what it takes for more family compositions to get by at unitedforalice.org/</a:t>
            </a:r>
            <a:r>
              <a:rPr lang="en-US" sz="1200" b="0" i="0" u="none" strike="noStrike" dirty="0" err="1">
                <a:solidFill>
                  <a:srgbClr val="000000"/>
                </a:solidFill>
                <a:effectLst/>
                <a:latin typeface="+mn-lt"/>
              </a:rPr>
              <a:t>texas</a:t>
            </a:r>
            <a:r>
              <a:rPr lang="en-US" sz="1200" b="0" i="0" u="none" strike="noStrike" dirty="0">
                <a:solidFill>
                  <a:srgbClr val="000000"/>
                </a:solidFill>
                <a:effectLst/>
                <a:latin typeface="+mn-lt"/>
              </a:rPr>
              <a:t>. </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US" b="0" i="0" dirty="0">
                <a:effectLst/>
                <a:latin typeface="Arial" panose="020B0604020202020204" pitchFamily="34" charset="0"/>
              </a:rPr>
              <a:t>In our community, 14% of families are surviving on incomes below the Federal Poverty Level, and another 33% are employed, but struggling to afford necessities, like food, housing, and health care. </a:t>
            </a:r>
          </a:p>
          <a:p>
            <a:pPr algn="l" rtl="0" fontAlgn="base"/>
            <a:endParaRPr lang="en-US" sz="1200" b="0" i="0" u="none" strike="noStrike" baseline="0" dirty="0">
              <a:solidFill>
                <a:srgbClr val="221E1F"/>
              </a:solidFill>
              <a:effectLst/>
              <a:latin typeface="Arial" panose="020B0604020202020204" pitchFamily="34" charset="0"/>
            </a:endParaRPr>
          </a:p>
          <a:p>
            <a:pPr algn="l" rtl="0" fontAlgn="base"/>
            <a:endParaRPr lang="en-US" sz="1200" b="0" i="0" u="none" strike="noStrike" baseline="0" dirty="0">
              <a:solidFill>
                <a:srgbClr val="221E1F"/>
              </a:solidFill>
              <a:latin typeface="+mn-lt"/>
            </a:endParaRPr>
          </a:p>
          <a:p>
            <a:pPr algn="l" rtl="0" fontAlgn="base"/>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US" sz="1200" b="0" i="0" u="none" strike="noStrike" dirty="0">
                <a:solidFill>
                  <a:srgbClr val="000000"/>
                </a:solidFill>
                <a:effectLst/>
                <a:latin typeface="+mn-lt"/>
              </a:rPr>
              <a:t>Some of the challenges ALICE faces:</a:t>
            </a:r>
            <a:r>
              <a:rPr lang="en-US" sz="1200" b="0" i="0" dirty="0">
                <a:solidFill>
                  <a:srgbClr val="444444"/>
                </a:solidFill>
                <a:effectLst/>
                <a:latin typeface="+mn-lt"/>
              </a:rPr>
              <a:t>​</a:t>
            </a:r>
            <a:endParaRPr lang="en-US" b="0" i="0" dirty="0">
              <a:solidFill>
                <a:srgbClr val="444444"/>
              </a:solidFill>
              <a:effectLst/>
              <a:latin typeface="+mn-lt"/>
            </a:endParaRPr>
          </a:p>
          <a:p>
            <a:pPr marL="285750" indent="-285750">
              <a:buFont typeface="Arial" panose="020B0604020202020204" pitchFamily="34" charset="0"/>
              <a:buChar char="•"/>
            </a:pPr>
            <a:r>
              <a:rPr lang="en-US" sz="1200" b="0" i="0" u="none" strike="noStrike" baseline="0" dirty="0">
                <a:solidFill>
                  <a:srgbClr val="F04E31"/>
                </a:solidFill>
                <a:latin typeface="+mn-lt"/>
              </a:rPr>
              <a:t>ALICE households have few means to change the educational trajectory that places low-income students in poorer quality schools and increases their risk for not graduating high school or attending college.</a:t>
            </a:r>
          </a:p>
          <a:p>
            <a:pPr marL="285750" indent="-285750">
              <a:buFont typeface="Arial" panose="020B0604020202020204" pitchFamily="34" charset="0"/>
              <a:buChar char="•"/>
            </a:pPr>
            <a:r>
              <a:rPr lang="en-US" sz="1200" b="0" i="0" u="none" strike="noStrike" baseline="0" dirty="0">
                <a:solidFill>
                  <a:srgbClr val="F04E31"/>
                </a:solidFill>
                <a:latin typeface="+mn-lt"/>
              </a:rPr>
              <a:t>Having enough food is a basic challenge for ALICE households. Chronic food insecurity leads to less healthy eating and increased stress, both of which contribute to poor health.</a:t>
            </a:r>
          </a:p>
          <a:p>
            <a:pPr marL="285750" indent="-285750">
              <a:buFont typeface="Arial" panose="020B0604020202020204" pitchFamily="34" charset="0"/>
              <a:buChar char="•"/>
            </a:pPr>
            <a:r>
              <a:rPr lang="en-US" sz="1200" b="0" i="0" u="none" strike="noStrike" baseline="0" dirty="0">
                <a:solidFill>
                  <a:srgbClr val="F04E31"/>
                </a:solidFill>
                <a:latin typeface="+mn-lt"/>
              </a:rPr>
              <a:t>Families experiencing ALICE face circumstances that make it difficult for them to achieve and maintain good health. When health issues go untreated, they become more serious and more costly, and lead to other poor outcomes.</a:t>
            </a:r>
          </a:p>
          <a:p>
            <a:pPr marL="285750" indent="-285750">
              <a:buFont typeface="Arial" panose="020B0604020202020204" pitchFamily="34" charset="0"/>
              <a:buChar char="•"/>
            </a:pPr>
            <a:r>
              <a:rPr lang="en-US" sz="1200" b="0" i="0" u="none" strike="noStrike" baseline="0" dirty="0">
                <a:solidFill>
                  <a:srgbClr val="F04E31"/>
                </a:solidFill>
                <a:latin typeface="+mn-lt"/>
              </a:rPr>
              <a:t>COVID-19 and the related economic crisis increased the number of households that are experiencing ALICE and made life even tougher for those who are already experiencing ALICE.</a:t>
            </a:r>
          </a:p>
          <a:p>
            <a:pPr marL="285750" indent="-285750">
              <a:buFont typeface="Arial" panose="020B0604020202020204" pitchFamily="34" charset="0"/>
              <a:buChar char="•"/>
            </a:pPr>
            <a:r>
              <a:rPr lang="en-US" sz="1200" b="0" i="0" u="none" strike="noStrike" baseline="0" dirty="0">
                <a:solidFill>
                  <a:srgbClr val="F04E31"/>
                </a:solidFill>
                <a:latin typeface="+mn-lt"/>
              </a:rPr>
              <a:t>ALICE households struggle to afford day-to-day expenses, making it nearly impossible to save for emergencies or future financial goals. Without savings, ALICE is vulnerable to unexpected emergencies and ongoing financial hardships.</a:t>
            </a:r>
          </a:p>
          <a:p>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US" sz="1200" b="0" i="0" dirty="0">
                <a:solidFill>
                  <a:srgbClr val="444444"/>
                </a:solidFill>
                <a:effectLst/>
                <a:latin typeface="+mn-lt"/>
              </a:rPr>
              <a:t>​The ALICE data has helped us get a clearer picture of how many of our neighbors are struggling, what the needs are, and how we can best support our neighbors and our community. </a:t>
            </a:r>
            <a:endParaRPr lang="en-US" b="0" i="0" dirty="0">
              <a:solidFill>
                <a:srgbClr val="444444"/>
              </a:solidFill>
              <a:effectLst/>
              <a:latin typeface="+mn-lt"/>
            </a:endParaRPr>
          </a:p>
          <a:p>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A84E8466-0585-40AC-8ABA-F2BDF2D6837A}" type="slidenum">
              <a:rPr lang="en-US" smtClean="0"/>
              <a:t>2</a:t>
            </a:fld>
            <a:endParaRPr lang="en-US"/>
          </a:p>
        </p:txBody>
      </p:sp>
    </p:spTree>
    <p:extLst>
      <p:ext uri="{BB962C8B-B14F-4D97-AF65-F5344CB8AC3E}">
        <p14:creationId xmlns:p14="http://schemas.microsoft.com/office/powerpoint/2010/main" val="759856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43DFC1-178A-8F72-5550-D5F6BF3702D7}"/>
              </a:ext>
            </a:extLst>
          </p:cNvPr>
          <p:cNvSpPr>
            <a:spLocks noGrp="1"/>
          </p:cNvSpPr>
          <p:nvPr>
            <p:ph type="dt" sz="half" idx="10"/>
          </p:nvPr>
        </p:nvSpPr>
        <p:spPr>
          <a:xfrm>
            <a:off x="2895918" y="340261"/>
            <a:ext cx="2743200" cy="365125"/>
          </a:xfrm>
        </p:spPr>
        <p:txBody>
          <a:bodyPr anchor="t" anchorCtr="0"/>
          <a:lstStyle>
            <a:lvl1pPr algn="r">
              <a:defRPr sz="1000"/>
            </a:lvl1pPr>
          </a:lstStyle>
          <a:p>
            <a:fld id="{01240ED2-82EC-437C-9711-422EF7EDA771}" type="datetimeFigureOut">
              <a:rPr lang="en-US" smtClean="0"/>
              <a:pPr/>
              <a:t>7/26/2022</a:t>
            </a:fld>
            <a:endParaRPr lang="en-US" dirty="0"/>
          </a:p>
        </p:txBody>
      </p:sp>
      <p:sp>
        <p:nvSpPr>
          <p:cNvPr id="5" name="Footer Placeholder 4">
            <a:extLst>
              <a:ext uri="{FF2B5EF4-FFF2-40B4-BE49-F238E27FC236}">
                <a16:creationId xmlns:a16="http://schemas.microsoft.com/office/drawing/2014/main" id="{7BF0B9F5-7D12-E5B5-E029-D6D80AD606A8}"/>
              </a:ext>
            </a:extLst>
          </p:cNvPr>
          <p:cNvSpPr>
            <a:spLocks noGrp="1"/>
          </p:cNvSpPr>
          <p:nvPr>
            <p:ph type="ftr" sz="quarter" idx="11"/>
          </p:nvPr>
        </p:nvSpPr>
        <p:spPr>
          <a:xfrm>
            <a:off x="507999" y="6255266"/>
            <a:ext cx="5131117" cy="365125"/>
          </a:xfrm>
        </p:spPr>
        <p:txBody>
          <a:bodyPr lIns="0" anchor="t" anchorCtr="0"/>
          <a:lstStyle>
            <a:lvl1pPr algn="l">
              <a:defRPr sz="1000"/>
            </a:lvl1pPr>
          </a:lstStyle>
          <a:p>
            <a:endParaRPr lang="en-US" dirty="0"/>
          </a:p>
        </p:txBody>
      </p:sp>
      <p:pic>
        <p:nvPicPr>
          <p:cNvPr id="11" name="Picture 10" descr="Shape&#10;&#10;Description automatically generated with medium confidence">
            <a:extLst>
              <a:ext uri="{FF2B5EF4-FFF2-40B4-BE49-F238E27FC236}">
                <a16:creationId xmlns:a16="http://schemas.microsoft.com/office/drawing/2014/main" id="{995FAE3C-E99A-623A-85B3-F828E30EA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340261"/>
            <a:ext cx="1202384" cy="689769"/>
          </a:xfrm>
          <a:prstGeom prst="rect">
            <a:avLst/>
          </a:prstGeom>
        </p:spPr>
      </p:pic>
      <p:cxnSp>
        <p:nvCxnSpPr>
          <p:cNvPr id="7" name="Straight Connector 6">
            <a:extLst>
              <a:ext uri="{FF2B5EF4-FFF2-40B4-BE49-F238E27FC236}">
                <a16:creationId xmlns:a16="http://schemas.microsoft.com/office/drawing/2014/main" id="{D9AEADDB-A2F7-A985-7DBA-0D8ABD3FF063}"/>
              </a:ext>
            </a:extLst>
          </p:cNvPr>
          <p:cNvCxnSpPr>
            <a:cxnSpLocks/>
          </p:cNvCxnSpPr>
          <p:nvPr userDrawn="1"/>
        </p:nvCxnSpPr>
        <p:spPr>
          <a:xfrm>
            <a:off x="1211380" y="1125416"/>
            <a:ext cx="0" cy="215034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771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2A8C56BA-BB7E-49E2-9CC9-A96680920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pic>
        <p:nvPicPr>
          <p:cNvPr id="6" name="Content Placeholder 3">
            <a:extLst>
              <a:ext uri="{FF2B5EF4-FFF2-40B4-BE49-F238E27FC236}">
                <a16:creationId xmlns:a16="http://schemas.microsoft.com/office/drawing/2014/main" id="{019D426F-FDC5-BF2D-1D92-6C78AFC84AE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7" name="Date Placeholder 2">
            <a:extLst>
              <a:ext uri="{FF2B5EF4-FFF2-40B4-BE49-F238E27FC236}">
                <a16:creationId xmlns:a16="http://schemas.microsoft.com/office/drawing/2014/main" id="{A7E14D83-2678-A344-F085-C755F4DA19CB}"/>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7/26/2022</a:t>
            </a:fld>
            <a:endParaRPr lang="en-US"/>
          </a:p>
        </p:txBody>
      </p:sp>
      <p:sp>
        <p:nvSpPr>
          <p:cNvPr id="8" name="Footer Placeholder 3">
            <a:extLst>
              <a:ext uri="{FF2B5EF4-FFF2-40B4-BE49-F238E27FC236}">
                <a16:creationId xmlns:a16="http://schemas.microsoft.com/office/drawing/2014/main" id="{3FAA6E88-0446-D4C7-8E18-29F4EBCD630E}"/>
              </a:ext>
            </a:extLst>
          </p:cNvPr>
          <p:cNvSpPr>
            <a:spLocks noGrp="1"/>
          </p:cNvSpPr>
          <p:nvPr>
            <p:ph type="ftr" sz="quarter" idx="11"/>
          </p:nvPr>
        </p:nvSpPr>
        <p:spPr>
          <a:xfrm>
            <a:off x="4038600" y="6356350"/>
            <a:ext cx="4114800" cy="301485"/>
          </a:xfrm>
        </p:spPr>
        <p:txBody>
          <a:bodyPr/>
          <a:lstStyle/>
          <a:p>
            <a:endParaRPr lang="en-US"/>
          </a:p>
        </p:txBody>
      </p:sp>
      <p:sp>
        <p:nvSpPr>
          <p:cNvPr id="9" name="Slide Number Placeholder 4">
            <a:extLst>
              <a:ext uri="{FF2B5EF4-FFF2-40B4-BE49-F238E27FC236}">
                <a16:creationId xmlns:a16="http://schemas.microsoft.com/office/drawing/2014/main" id="{0E4B08EC-CED5-4FE7-338E-3F6E360F8F22}"/>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spTree>
    <p:extLst>
      <p:ext uri="{BB962C8B-B14F-4D97-AF65-F5344CB8AC3E}">
        <p14:creationId xmlns:p14="http://schemas.microsoft.com/office/powerpoint/2010/main" val="138433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38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364B-91B4-D30B-F2AC-C86945C65B50}"/>
              </a:ext>
            </a:extLst>
          </p:cNvPr>
          <p:cNvSpPr>
            <a:spLocks noGrp="1"/>
          </p:cNvSpPr>
          <p:nvPr>
            <p:ph type="title" hasCustomPrompt="1"/>
          </p:nvPr>
        </p:nvSpPr>
        <p:spPr>
          <a:xfrm>
            <a:off x="839788" y="457200"/>
            <a:ext cx="3932237" cy="1600200"/>
          </a:xfrm>
          <a:prstGeom prst="rect">
            <a:avLst/>
          </a:prstGeom>
        </p:spPr>
        <p:txBody>
          <a:bodyPr anchor="b"/>
          <a:lstStyle>
            <a:lvl1pPr>
              <a:defRPr sz="3200">
                <a:latin typeface="Gilroy ExtraBold" panose="000009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F57A285-2130-BBFC-610D-2C43E815D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B67404E-0D37-3832-D158-26315EF2C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Shape&#10;&#10;Description automatically generated with medium confidence">
            <a:extLst>
              <a:ext uri="{FF2B5EF4-FFF2-40B4-BE49-F238E27FC236}">
                <a16:creationId xmlns:a16="http://schemas.microsoft.com/office/drawing/2014/main" id="{196E8129-42C6-4056-8782-79BE9A3B8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9" name="Date Placeholder 2">
            <a:extLst>
              <a:ext uri="{FF2B5EF4-FFF2-40B4-BE49-F238E27FC236}">
                <a16:creationId xmlns:a16="http://schemas.microsoft.com/office/drawing/2014/main" id="{E475C06D-8137-AE84-D156-892038BBF4A8}"/>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7/26/2022</a:t>
            </a:fld>
            <a:endParaRPr lang="en-US"/>
          </a:p>
        </p:txBody>
      </p:sp>
      <p:sp>
        <p:nvSpPr>
          <p:cNvPr id="10" name="Footer Placeholder 3">
            <a:extLst>
              <a:ext uri="{FF2B5EF4-FFF2-40B4-BE49-F238E27FC236}">
                <a16:creationId xmlns:a16="http://schemas.microsoft.com/office/drawing/2014/main" id="{E3174649-686E-3F94-A425-975F6708F473}"/>
              </a:ext>
            </a:extLst>
          </p:cNvPr>
          <p:cNvSpPr>
            <a:spLocks noGrp="1"/>
          </p:cNvSpPr>
          <p:nvPr>
            <p:ph type="ftr" sz="quarter" idx="11"/>
          </p:nvPr>
        </p:nvSpPr>
        <p:spPr>
          <a:xfrm>
            <a:off x="4038600" y="6356350"/>
            <a:ext cx="4114800" cy="301485"/>
          </a:xfrm>
        </p:spPr>
        <p:txBody>
          <a:bodyPr/>
          <a:lstStyle/>
          <a:p>
            <a:endParaRPr lang="en-US"/>
          </a:p>
        </p:txBody>
      </p:sp>
      <p:sp>
        <p:nvSpPr>
          <p:cNvPr id="11" name="Slide Number Placeholder 4">
            <a:extLst>
              <a:ext uri="{FF2B5EF4-FFF2-40B4-BE49-F238E27FC236}">
                <a16:creationId xmlns:a16="http://schemas.microsoft.com/office/drawing/2014/main" id="{48437597-AB79-AA61-3C08-6B8018E6E64D}"/>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pic>
        <p:nvPicPr>
          <p:cNvPr id="12" name="Content Placeholder 3">
            <a:extLst>
              <a:ext uri="{FF2B5EF4-FFF2-40B4-BE49-F238E27FC236}">
                <a16:creationId xmlns:a16="http://schemas.microsoft.com/office/drawing/2014/main" id="{D4A81DA6-B276-B77C-7C6C-7028CE475F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2727685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4576-C59A-5911-F730-465507F707ED}"/>
              </a:ext>
            </a:extLst>
          </p:cNvPr>
          <p:cNvSpPr>
            <a:spLocks noGrp="1"/>
          </p:cNvSpPr>
          <p:nvPr>
            <p:ph type="title" hasCustomPrompt="1"/>
          </p:nvPr>
        </p:nvSpPr>
        <p:spPr>
          <a:xfrm>
            <a:off x="839788" y="457200"/>
            <a:ext cx="3932237" cy="1600200"/>
          </a:xfrm>
          <a:prstGeom prst="rect">
            <a:avLst/>
          </a:prstGeom>
        </p:spPr>
        <p:txBody>
          <a:bodyPr anchor="b"/>
          <a:lstStyle>
            <a:lvl1pPr>
              <a:defRPr sz="3200">
                <a:latin typeface="Gilroy ExtraBold" panose="00000900000000000000"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F5C78EE6-7F96-E918-F80A-3DF640EDA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5577FE-26DD-591D-2AC4-AD8A8433F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Shape&#10;&#10;Description automatically generated with medium confidence">
            <a:extLst>
              <a:ext uri="{FF2B5EF4-FFF2-40B4-BE49-F238E27FC236}">
                <a16:creationId xmlns:a16="http://schemas.microsoft.com/office/drawing/2014/main" id="{14ADB236-6E38-44CD-958F-C2D4423CAD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9" name="Date Placeholder 2">
            <a:extLst>
              <a:ext uri="{FF2B5EF4-FFF2-40B4-BE49-F238E27FC236}">
                <a16:creationId xmlns:a16="http://schemas.microsoft.com/office/drawing/2014/main" id="{A2ECADC5-1F93-B370-E577-39A24156F5EF}"/>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7/26/2022</a:t>
            </a:fld>
            <a:endParaRPr lang="en-US"/>
          </a:p>
        </p:txBody>
      </p:sp>
      <p:sp>
        <p:nvSpPr>
          <p:cNvPr id="10" name="Footer Placeholder 3">
            <a:extLst>
              <a:ext uri="{FF2B5EF4-FFF2-40B4-BE49-F238E27FC236}">
                <a16:creationId xmlns:a16="http://schemas.microsoft.com/office/drawing/2014/main" id="{A99D4D4A-50C0-0A26-5BB0-DC96D1982221}"/>
              </a:ext>
            </a:extLst>
          </p:cNvPr>
          <p:cNvSpPr>
            <a:spLocks noGrp="1"/>
          </p:cNvSpPr>
          <p:nvPr>
            <p:ph type="ftr" sz="quarter" idx="11"/>
          </p:nvPr>
        </p:nvSpPr>
        <p:spPr>
          <a:xfrm>
            <a:off x="4038600" y="6356350"/>
            <a:ext cx="4114800" cy="301485"/>
          </a:xfrm>
        </p:spPr>
        <p:txBody>
          <a:bodyPr/>
          <a:lstStyle/>
          <a:p>
            <a:endParaRPr lang="en-US"/>
          </a:p>
        </p:txBody>
      </p:sp>
      <p:sp>
        <p:nvSpPr>
          <p:cNvPr id="11" name="Slide Number Placeholder 4">
            <a:extLst>
              <a:ext uri="{FF2B5EF4-FFF2-40B4-BE49-F238E27FC236}">
                <a16:creationId xmlns:a16="http://schemas.microsoft.com/office/drawing/2014/main" id="{AA23BE2B-0DC2-CDED-6A60-378E9389209B}"/>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pic>
        <p:nvPicPr>
          <p:cNvPr id="12" name="Content Placeholder 3">
            <a:extLst>
              <a:ext uri="{FF2B5EF4-FFF2-40B4-BE49-F238E27FC236}">
                <a16:creationId xmlns:a16="http://schemas.microsoft.com/office/drawing/2014/main" id="{C74978C8-4261-6E14-8BB9-99CC619EA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223709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43DFC1-178A-8F72-5550-D5F6BF3702D7}"/>
              </a:ext>
            </a:extLst>
          </p:cNvPr>
          <p:cNvSpPr>
            <a:spLocks noGrp="1"/>
          </p:cNvSpPr>
          <p:nvPr>
            <p:ph type="dt" sz="half" idx="10"/>
          </p:nvPr>
        </p:nvSpPr>
        <p:spPr>
          <a:xfrm>
            <a:off x="2895918" y="340261"/>
            <a:ext cx="2743200" cy="365125"/>
          </a:xfrm>
        </p:spPr>
        <p:txBody>
          <a:bodyPr anchor="t" anchorCtr="0"/>
          <a:lstStyle>
            <a:lvl1pPr algn="r">
              <a:defRPr sz="1000"/>
            </a:lvl1pPr>
          </a:lstStyle>
          <a:p>
            <a:fld id="{01240ED2-82EC-437C-9711-422EF7EDA771}" type="datetimeFigureOut">
              <a:rPr lang="en-US" smtClean="0"/>
              <a:pPr/>
              <a:t>7/26/2022</a:t>
            </a:fld>
            <a:endParaRPr lang="en-US" dirty="0"/>
          </a:p>
        </p:txBody>
      </p:sp>
      <p:sp>
        <p:nvSpPr>
          <p:cNvPr id="5" name="Footer Placeholder 4">
            <a:extLst>
              <a:ext uri="{FF2B5EF4-FFF2-40B4-BE49-F238E27FC236}">
                <a16:creationId xmlns:a16="http://schemas.microsoft.com/office/drawing/2014/main" id="{7BF0B9F5-7D12-E5B5-E029-D6D80AD606A8}"/>
              </a:ext>
            </a:extLst>
          </p:cNvPr>
          <p:cNvSpPr>
            <a:spLocks noGrp="1"/>
          </p:cNvSpPr>
          <p:nvPr>
            <p:ph type="ftr" sz="quarter" idx="11"/>
          </p:nvPr>
        </p:nvSpPr>
        <p:spPr>
          <a:xfrm>
            <a:off x="507999" y="6255266"/>
            <a:ext cx="5131117" cy="365125"/>
          </a:xfrm>
        </p:spPr>
        <p:txBody>
          <a:bodyPr lIns="0" anchor="t" anchorCtr="0"/>
          <a:lstStyle>
            <a:lvl1pPr algn="l">
              <a:defRPr sz="1000"/>
            </a:lvl1pPr>
          </a:lstStyle>
          <a:p>
            <a:endParaRPr lang="en-US" dirty="0"/>
          </a:p>
        </p:txBody>
      </p:sp>
      <p:pic>
        <p:nvPicPr>
          <p:cNvPr id="11" name="Picture 10" descr="Shape&#10;&#10;Description automatically generated with medium confidence">
            <a:extLst>
              <a:ext uri="{FF2B5EF4-FFF2-40B4-BE49-F238E27FC236}">
                <a16:creationId xmlns:a16="http://schemas.microsoft.com/office/drawing/2014/main" id="{995FAE3C-E99A-623A-85B3-F828E30EA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340261"/>
            <a:ext cx="1202384" cy="689769"/>
          </a:xfrm>
          <a:prstGeom prst="rect">
            <a:avLst/>
          </a:prstGeom>
        </p:spPr>
      </p:pic>
      <p:cxnSp>
        <p:nvCxnSpPr>
          <p:cNvPr id="7" name="Straight Connector 6">
            <a:extLst>
              <a:ext uri="{FF2B5EF4-FFF2-40B4-BE49-F238E27FC236}">
                <a16:creationId xmlns:a16="http://schemas.microsoft.com/office/drawing/2014/main" id="{D9AEADDB-A2F7-A985-7DBA-0D8ABD3FF063}"/>
              </a:ext>
            </a:extLst>
          </p:cNvPr>
          <p:cNvCxnSpPr>
            <a:cxnSpLocks/>
          </p:cNvCxnSpPr>
          <p:nvPr userDrawn="1"/>
        </p:nvCxnSpPr>
        <p:spPr>
          <a:xfrm>
            <a:off x="1211380" y="1125416"/>
            <a:ext cx="0" cy="2883876"/>
          </a:xfrm>
          <a:prstGeom prst="line">
            <a:avLst/>
          </a:prstGeom>
          <a:ln w="158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295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A3613D58-0050-40ED-B228-57101043A3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9" name="Date Placeholder 4">
            <a:extLst>
              <a:ext uri="{FF2B5EF4-FFF2-40B4-BE49-F238E27FC236}">
                <a16:creationId xmlns:a16="http://schemas.microsoft.com/office/drawing/2014/main" id="{03DC5EF9-91ED-39D4-B2F8-B7C5BA5B1983}"/>
              </a:ext>
            </a:extLst>
          </p:cNvPr>
          <p:cNvSpPr>
            <a:spLocks noGrp="1"/>
          </p:cNvSpPr>
          <p:nvPr>
            <p:ph type="dt" sz="half" idx="10"/>
          </p:nvPr>
        </p:nvSpPr>
        <p:spPr>
          <a:xfrm>
            <a:off x="182378" y="6356350"/>
            <a:ext cx="2743200" cy="301485"/>
          </a:xfrm>
        </p:spPr>
        <p:txBody>
          <a:bodyPr/>
          <a:lstStyle/>
          <a:p>
            <a:fld id="{01240ED2-82EC-437C-9711-422EF7EDA771}" type="datetimeFigureOut">
              <a:rPr lang="en-US" smtClean="0"/>
              <a:t>7/26/2022</a:t>
            </a:fld>
            <a:endParaRPr lang="en-US"/>
          </a:p>
        </p:txBody>
      </p:sp>
      <p:sp>
        <p:nvSpPr>
          <p:cNvPr id="10" name="Footer Placeholder 5">
            <a:extLst>
              <a:ext uri="{FF2B5EF4-FFF2-40B4-BE49-F238E27FC236}">
                <a16:creationId xmlns:a16="http://schemas.microsoft.com/office/drawing/2014/main" id="{D7052438-B9D3-32BD-971A-352FBB722FF8}"/>
              </a:ext>
            </a:extLst>
          </p:cNvPr>
          <p:cNvSpPr>
            <a:spLocks noGrp="1"/>
          </p:cNvSpPr>
          <p:nvPr>
            <p:ph type="ftr" sz="quarter" idx="11"/>
          </p:nvPr>
        </p:nvSpPr>
        <p:spPr>
          <a:xfrm>
            <a:off x="4038600" y="6356350"/>
            <a:ext cx="4114800" cy="301485"/>
          </a:xfrm>
        </p:spPr>
        <p:txBody>
          <a:bodyPr/>
          <a:lstStyle/>
          <a:p>
            <a:endParaRPr lang="en-US"/>
          </a:p>
        </p:txBody>
      </p:sp>
      <p:sp>
        <p:nvSpPr>
          <p:cNvPr id="12" name="Slide Number Placeholder 6">
            <a:extLst>
              <a:ext uri="{FF2B5EF4-FFF2-40B4-BE49-F238E27FC236}">
                <a16:creationId xmlns:a16="http://schemas.microsoft.com/office/drawing/2014/main" id="{D177C4A1-3AAB-B4A2-686A-9F54C35FCE0A}"/>
              </a:ext>
            </a:extLst>
          </p:cNvPr>
          <p:cNvSpPr>
            <a:spLocks noGrp="1"/>
          </p:cNvSpPr>
          <p:nvPr>
            <p:ph type="sldNum" sz="quarter" idx="12"/>
          </p:nvPr>
        </p:nvSpPr>
        <p:spPr>
          <a:xfrm>
            <a:off x="9266422" y="6356350"/>
            <a:ext cx="2743200" cy="312581"/>
          </a:xfrm>
        </p:spPr>
        <p:txBody>
          <a:bodyPr/>
          <a:lstStyle/>
          <a:p>
            <a:fld id="{C20EC9FA-B3C1-419B-BF07-20445C14FD55}" type="slidenum">
              <a:rPr lang="en-US" smtClean="0"/>
              <a:t>‹#›</a:t>
            </a:fld>
            <a:endParaRPr lang="en-US"/>
          </a:p>
        </p:txBody>
      </p:sp>
      <p:pic>
        <p:nvPicPr>
          <p:cNvPr id="13" name="Content Placeholder 3">
            <a:extLst>
              <a:ext uri="{FF2B5EF4-FFF2-40B4-BE49-F238E27FC236}">
                <a16:creationId xmlns:a16="http://schemas.microsoft.com/office/drawing/2014/main" id="{32BB57CE-58DB-AEA9-3B0D-6C0144FE04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14" name="Title 1">
            <a:extLst>
              <a:ext uri="{FF2B5EF4-FFF2-40B4-BE49-F238E27FC236}">
                <a16:creationId xmlns:a16="http://schemas.microsoft.com/office/drawing/2014/main" id="{9F97CD18-D903-4FB1-28DD-B838CC0B510C}"/>
              </a:ext>
            </a:extLst>
          </p:cNvPr>
          <p:cNvSpPr>
            <a:spLocks noGrp="1"/>
          </p:cNvSpPr>
          <p:nvPr>
            <p:ph type="ctrTitle" hasCustomPrompt="1"/>
          </p:nvPr>
        </p:nvSpPr>
        <p:spPr>
          <a:xfrm>
            <a:off x="508000" y="1133652"/>
            <a:ext cx="11566056" cy="2387600"/>
          </a:xfrm>
          <a:prstGeom prst="rect">
            <a:avLst/>
          </a:prstGeom>
        </p:spPr>
        <p:txBody>
          <a:bodyPr lIns="0" anchor="b" anchorCtr="0"/>
          <a:lstStyle>
            <a:lvl1pPr algn="l">
              <a:defRPr sz="6000">
                <a:latin typeface="Gilroy ExtraBold" panose="00000900000000000000" pitchFamily="2" charset="0"/>
              </a:defRPr>
            </a:lvl1pPr>
          </a:lstStyle>
          <a:p>
            <a:r>
              <a:rPr lang="en-US" dirty="0"/>
              <a:t>click to edit master title style</a:t>
            </a:r>
          </a:p>
        </p:txBody>
      </p:sp>
      <p:sp>
        <p:nvSpPr>
          <p:cNvPr id="15" name="Subtitle 2">
            <a:extLst>
              <a:ext uri="{FF2B5EF4-FFF2-40B4-BE49-F238E27FC236}">
                <a16:creationId xmlns:a16="http://schemas.microsoft.com/office/drawing/2014/main" id="{CE9DBC0D-0CE2-701F-B4C1-3D936ABB2477}"/>
              </a:ext>
            </a:extLst>
          </p:cNvPr>
          <p:cNvSpPr>
            <a:spLocks noGrp="1"/>
          </p:cNvSpPr>
          <p:nvPr>
            <p:ph type="subTitle" idx="1"/>
          </p:nvPr>
        </p:nvSpPr>
        <p:spPr>
          <a:xfrm>
            <a:off x="508000" y="3660423"/>
            <a:ext cx="11566056" cy="2387600"/>
          </a:xfrm>
        </p:spPr>
        <p:txBody>
          <a:bodyPr lIns="0" anchor="t"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6" name="Straight Connector 15">
            <a:extLst>
              <a:ext uri="{FF2B5EF4-FFF2-40B4-BE49-F238E27FC236}">
                <a16:creationId xmlns:a16="http://schemas.microsoft.com/office/drawing/2014/main" id="{DCCDF036-4EC6-C099-269F-8B7BE359B2E9}"/>
              </a:ext>
            </a:extLst>
          </p:cNvPr>
          <p:cNvCxnSpPr>
            <a:cxnSpLocks/>
          </p:cNvCxnSpPr>
          <p:nvPr userDrawn="1"/>
        </p:nvCxnSpPr>
        <p:spPr>
          <a:xfrm>
            <a:off x="508000" y="3601636"/>
            <a:ext cx="1168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119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2841-F87C-AB6C-7F1F-A7E73028932A}"/>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sp>
        <p:nvSpPr>
          <p:cNvPr id="4" name="Date Placeholder 3">
            <a:extLst>
              <a:ext uri="{FF2B5EF4-FFF2-40B4-BE49-F238E27FC236}">
                <a16:creationId xmlns:a16="http://schemas.microsoft.com/office/drawing/2014/main" id="{4013D3D5-3391-3F00-D310-D83096C26394}"/>
              </a:ext>
            </a:extLst>
          </p:cNvPr>
          <p:cNvSpPr>
            <a:spLocks noGrp="1"/>
          </p:cNvSpPr>
          <p:nvPr>
            <p:ph type="dt" sz="half" idx="10"/>
          </p:nvPr>
        </p:nvSpPr>
        <p:spPr>
          <a:xfrm>
            <a:off x="182378" y="6353974"/>
            <a:ext cx="2743200" cy="301485"/>
          </a:xfrm>
        </p:spPr>
        <p:txBody>
          <a:bodyPr anchor="b" anchorCtr="0"/>
          <a:lstStyle/>
          <a:p>
            <a:fld id="{01240ED2-82EC-437C-9711-422EF7EDA771}" type="datetimeFigureOut">
              <a:rPr lang="en-US" smtClean="0"/>
              <a:t>7/26/2022</a:t>
            </a:fld>
            <a:endParaRPr lang="en-US"/>
          </a:p>
        </p:txBody>
      </p:sp>
      <p:sp>
        <p:nvSpPr>
          <p:cNvPr id="5" name="Footer Placeholder 4">
            <a:extLst>
              <a:ext uri="{FF2B5EF4-FFF2-40B4-BE49-F238E27FC236}">
                <a16:creationId xmlns:a16="http://schemas.microsoft.com/office/drawing/2014/main" id="{D9C0F430-7483-0104-1375-F03C8265F281}"/>
              </a:ext>
            </a:extLst>
          </p:cNvPr>
          <p:cNvSpPr>
            <a:spLocks noGrp="1"/>
          </p:cNvSpPr>
          <p:nvPr>
            <p:ph type="ftr" sz="quarter" idx="11"/>
          </p:nvPr>
        </p:nvSpPr>
        <p:spPr>
          <a:xfrm>
            <a:off x="4038600" y="6356350"/>
            <a:ext cx="4114800" cy="301485"/>
          </a:xfrm>
        </p:spPr>
        <p:txBody>
          <a:bodyPr anchor="b" anchorCtr="0"/>
          <a:lstStyle/>
          <a:p>
            <a:endParaRPr lang="en-US"/>
          </a:p>
        </p:txBody>
      </p:sp>
      <p:sp>
        <p:nvSpPr>
          <p:cNvPr id="6" name="Slide Number Placeholder 5">
            <a:extLst>
              <a:ext uri="{FF2B5EF4-FFF2-40B4-BE49-F238E27FC236}">
                <a16:creationId xmlns:a16="http://schemas.microsoft.com/office/drawing/2014/main" id="{48AF90E6-7830-C1FF-D4DD-046EFCCD4583}"/>
              </a:ext>
            </a:extLst>
          </p:cNvPr>
          <p:cNvSpPr>
            <a:spLocks noGrp="1"/>
          </p:cNvSpPr>
          <p:nvPr>
            <p:ph type="sldNum" sz="quarter" idx="12"/>
          </p:nvPr>
        </p:nvSpPr>
        <p:spPr>
          <a:xfrm>
            <a:off x="9183628" y="6356350"/>
            <a:ext cx="2743200" cy="301485"/>
          </a:xfrm>
        </p:spPr>
        <p:txBody>
          <a:bodyPr anchor="b" anchorCtr="0"/>
          <a:lstStyle/>
          <a:p>
            <a:fld id="{C20EC9FA-B3C1-419B-BF07-20445C14FD55}"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4994A630-66FF-4415-9800-CC7A853495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cxnSp>
        <p:nvCxnSpPr>
          <p:cNvPr id="10" name="Straight Connector 9">
            <a:extLst>
              <a:ext uri="{FF2B5EF4-FFF2-40B4-BE49-F238E27FC236}">
                <a16:creationId xmlns:a16="http://schemas.microsoft.com/office/drawing/2014/main" id="{B73BA048-90C5-436E-B44B-7A55CEAFE71E}"/>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F481AAFF-1B4E-980E-F4C9-0AF83C7EB846}"/>
              </a:ext>
            </a:extLst>
          </p:cNvPr>
          <p:cNvSpPr>
            <a:spLocks noGrp="1"/>
          </p:cNvSpPr>
          <p:nvPr>
            <p:ph sz="half" idx="1"/>
          </p:nvPr>
        </p:nvSpPr>
        <p:spPr>
          <a:xfrm>
            <a:off x="182880" y="1253331"/>
            <a:ext cx="11302386" cy="4351338"/>
          </a:xfrm>
        </p:spPr>
        <p:txBody>
          <a:bodyPr/>
          <a:lstStyle>
            <a:lvl1pPr>
              <a:defRPr b="1">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Content Placeholder 3">
            <a:extLst>
              <a:ext uri="{FF2B5EF4-FFF2-40B4-BE49-F238E27FC236}">
                <a16:creationId xmlns:a16="http://schemas.microsoft.com/office/drawing/2014/main" id="{1E59DA30-23BD-570E-C4A2-30660960F7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156142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DCDEC6-C3D9-D633-5642-DD38CB6B1E27}"/>
              </a:ext>
            </a:extLst>
          </p:cNvPr>
          <p:cNvSpPr>
            <a:spLocks noGrp="1"/>
          </p:cNvSpPr>
          <p:nvPr>
            <p:ph type="dt" sz="half" idx="10"/>
          </p:nvPr>
        </p:nvSpPr>
        <p:spPr>
          <a:xfrm>
            <a:off x="182378" y="6356350"/>
            <a:ext cx="2743200" cy="301485"/>
          </a:xfrm>
        </p:spPr>
        <p:txBody>
          <a:bodyPr/>
          <a:lstStyle/>
          <a:p>
            <a:fld id="{01240ED2-82EC-437C-9711-422EF7EDA771}" type="datetimeFigureOut">
              <a:rPr lang="en-US" smtClean="0"/>
              <a:t>7/26/2022</a:t>
            </a:fld>
            <a:endParaRPr lang="en-US"/>
          </a:p>
        </p:txBody>
      </p:sp>
      <p:sp>
        <p:nvSpPr>
          <p:cNvPr id="6" name="Footer Placeholder 5">
            <a:extLst>
              <a:ext uri="{FF2B5EF4-FFF2-40B4-BE49-F238E27FC236}">
                <a16:creationId xmlns:a16="http://schemas.microsoft.com/office/drawing/2014/main" id="{B583E5BA-D5EF-42D1-F155-5C3F0B258DBF}"/>
              </a:ext>
            </a:extLst>
          </p:cNvPr>
          <p:cNvSpPr>
            <a:spLocks noGrp="1"/>
          </p:cNvSpPr>
          <p:nvPr>
            <p:ph type="ftr" sz="quarter" idx="11"/>
          </p:nvPr>
        </p:nvSpPr>
        <p:spPr>
          <a:xfrm>
            <a:off x="4038600" y="6356350"/>
            <a:ext cx="4114800" cy="301485"/>
          </a:xfrm>
        </p:spPr>
        <p:txBody>
          <a:bodyPr/>
          <a:lstStyle/>
          <a:p>
            <a:endParaRPr lang="en-US"/>
          </a:p>
        </p:txBody>
      </p:sp>
      <p:sp>
        <p:nvSpPr>
          <p:cNvPr id="7" name="Slide Number Placeholder 6">
            <a:extLst>
              <a:ext uri="{FF2B5EF4-FFF2-40B4-BE49-F238E27FC236}">
                <a16:creationId xmlns:a16="http://schemas.microsoft.com/office/drawing/2014/main" id="{700CC5CD-8DBF-F3F8-E1FC-079717F2C9EB}"/>
              </a:ext>
            </a:extLst>
          </p:cNvPr>
          <p:cNvSpPr>
            <a:spLocks noGrp="1"/>
          </p:cNvSpPr>
          <p:nvPr>
            <p:ph type="sldNum" sz="quarter" idx="12"/>
          </p:nvPr>
        </p:nvSpPr>
        <p:spPr>
          <a:xfrm>
            <a:off x="9266422" y="6356350"/>
            <a:ext cx="2743200" cy="312581"/>
          </a:xfrm>
        </p:spPr>
        <p:txBody>
          <a:bodyPr/>
          <a:lstStyle/>
          <a:p>
            <a:fld id="{C20EC9FA-B3C1-419B-BF07-20445C14FD55}"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410D1B61-C70E-4E3A-B218-A356967FD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cxnSp>
        <p:nvCxnSpPr>
          <p:cNvPr id="9" name="Straight Connector 8">
            <a:extLst>
              <a:ext uri="{FF2B5EF4-FFF2-40B4-BE49-F238E27FC236}">
                <a16:creationId xmlns:a16="http://schemas.microsoft.com/office/drawing/2014/main" id="{9DCDDE4E-E169-EA3B-C2D3-AA971A0C55EB}"/>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D997C13-153D-0FFB-D115-0381F020C85D}"/>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pic>
        <p:nvPicPr>
          <p:cNvPr id="11" name="Content Placeholder 3">
            <a:extLst>
              <a:ext uri="{FF2B5EF4-FFF2-40B4-BE49-F238E27FC236}">
                <a16:creationId xmlns:a16="http://schemas.microsoft.com/office/drawing/2014/main" id="{53CC7E37-AD60-50E5-4BAF-459382BC08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12" name="Content Placeholder 2">
            <a:extLst>
              <a:ext uri="{FF2B5EF4-FFF2-40B4-BE49-F238E27FC236}">
                <a16:creationId xmlns:a16="http://schemas.microsoft.com/office/drawing/2014/main" id="{B2FFF0AB-868A-755D-42B2-1F2B2DA58FEC}"/>
              </a:ext>
            </a:extLst>
          </p:cNvPr>
          <p:cNvSpPr>
            <a:spLocks noGrp="1"/>
          </p:cNvSpPr>
          <p:nvPr>
            <p:ph sz="half" idx="1"/>
          </p:nvPr>
        </p:nvSpPr>
        <p:spPr>
          <a:xfrm>
            <a:off x="182378" y="1253330"/>
            <a:ext cx="5658970" cy="471473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4012BBE0-80BC-FC14-9F12-8DCC86ADA3A9}"/>
              </a:ext>
            </a:extLst>
          </p:cNvPr>
          <p:cNvSpPr>
            <a:spLocks noGrp="1"/>
          </p:cNvSpPr>
          <p:nvPr>
            <p:ph sz="half" idx="2"/>
          </p:nvPr>
        </p:nvSpPr>
        <p:spPr>
          <a:xfrm>
            <a:off x="5982082" y="1253330"/>
            <a:ext cx="5658970" cy="4714727"/>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280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7FADB-5EB0-D088-7316-F7C4A3538467}"/>
              </a:ext>
            </a:extLst>
          </p:cNvPr>
          <p:cNvSpPr>
            <a:spLocks noGrp="1"/>
          </p:cNvSpPr>
          <p:nvPr>
            <p:ph sz="half" idx="1"/>
          </p:nvPr>
        </p:nvSpPr>
        <p:spPr>
          <a:xfrm>
            <a:off x="182378" y="1253330"/>
            <a:ext cx="5658970" cy="471473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F5DF4E2-5B66-F905-DAF6-C89DF78422A9}"/>
              </a:ext>
            </a:extLst>
          </p:cNvPr>
          <p:cNvSpPr>
            <a:spLocks noGrp="1"/>
          </p:cNvSpPr>
          <p:nvPr>
            <p:ph sz="half" idx="2"/>
          </p:nvPr>
        </p:nvSpPr>
        <p:spPr>
          <a:xfrm>
            <a:off x="5982082" y="1253330"/>
            <a:ext cx="5658970" cy="4714727"/>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6DCDEC6-C3D9-D633-5642-DD38CB6B1E27}"/>
              </a:ext>
            </a:extLst>
          </p:cNvPr>
          <p:cNvSpPr>
            <a:spLocks noGrp="1"/>
          </p:cNvSpPr>
          <p:nvPr>
            <p:ph type="dt" sz="half" idx="10"/>
          </p:nvPr>
        </p:nvSpPr>
        <p:spPr>
          <a:xfrm>
            <a:off x="1518188" y="6356350"/>
            <a:ext cx="2338033" cy="301485"/>
          </a:xfrm>
        </p:spPr>
        <p:txBody>
          <a:bodyPr/>
          <a:lstStyle/>
          <a:p>
            <a:fld id="{01240ED2-82EC-437C-9711-422EF7EDA771}" type="datetimeFigureOut">
              <a:rPr lang="en-US" smtClean="0"/>
              <a:t>7/26/2022</a:t>
            </a:fld>
            <a:endParaRPr lang="en-US"/>
          </a:p>
        </p:txBody>
      </p:sp>
      <p:sp>
        <p:nvSpPr>
          <p:cNvPr id="7" name="Slide Number Placeholder 6">
            <a:extLst>
              <a:ext uri="{FF2B5EF4-FFF2-40B4-BE49-F238E27FC236}">
                <a16:creationId xmlns:a16="http://schemas.microsoft.com/office/drawing/2014/main" id="{700CC5CD-8DBF-F3F8-E1FC-079717F2C9EB}"/>
              </a:ext>
            </a:extLst>
          </p:cNvPr>
          <p:cNvSpPr>
            <a:spLocks noGrp="1"/>
          </p:cNvSpPr>
          <p:nvPr>
            <p:ph type="sldNum" sz="quarter" idx="12"/>
          </p:nvPr>
        </p:nvSpPr>
        <p:spPr>
          <a:xfrm>
            <a:off x="9050216" y="6356350"/>
            <a:ext cx="2743200" cy="312581"/>
          </a:xfrm>
        </p:spPr>
        <p:txBody>
          <a:bodyPr/>
          <a:lstStyle/>
          <a:p>
            <a:fld id="{C20EC9FA-B3C1-419B-BF07-20445C14FD55}"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410D1B61-C70E-4E3A-B218-A356967FD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78" y="5968066"/>
            <a:ext cx="1202384" cy="689769"/>
          </a:xfrm>
          <a:prstGeom prst="rect">
            <a:avLst/>
          </a:prstGeom>
        </p:spPr>
      </p:pic>
      <p:sp>
        <p:nvSpPr>
          <p:cNvPr id="10" name="Title 1">
            <a:extLst>
              <a:ext uri="{FF2B5EF4-FFF2-40B4-BE49-F238E27FC236}">
                <a16:creationId xmlns:a16="http://schemas.microsoft.com/office/drawing/2014/main" id="{DD997C13-153D-0FFB-D115-0381F020C85D}"/>
              </a:ext>
            </a:extLst>
          </p:cNvPr>
          <p:cNvSpPr>
            <a:spLocks noGrp="1"/>
          </p:cNvSpPr>
          <p:nvPr>
            <p:ph type="title" hasCustomPrompt="1"/>
          </p:nvPr>
        </p:nvSpPr>
        <p:spPr>
          <a:xfrm>
            <a:off x="182378" y="200165"/>
            <a:ext cx="11458674"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pic>
        <p:nvPicPr>
          <p:cNvPr id="11" name="Content Placeholder 3">
            <a:extLst>
              <a:ext uri="{FF2B5EF4-FFF2-40B4-BE49-F238E27FC236}">
                <a16:creationId xmlns:a16="http://schemas.microsoft.com/office/drawing/2014/main" id="{53CC7E37-AD60-50E5-4BAF-459382BC08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rot="16200000">
            <a:off x="8487528" y="3153526"/>
            <a:ext cx="6858000" cy="550947"/>
          </a:xfrm>
          <a:prstGeom prst="rect">
            <a:avLst/>
          </a:prstGeom>
        </p:spPr>
      </p:pic>
      <p:cxnSp>
        <p:nvCxnSpPr>
          <p:cNvPr id="12" name="Straight Connector 11">
            <a:extLst>
              <a:ext uri="{FF2B5EF4-FFF2-40B4-BE49-F238E27FC236}">
                <a16:creationId xmlns:a16="http://schemas.microsoft.com/office/drawing/2014/main" id="{1738504C-57B7-A351-395C-C674AFCD53EF}"/>
              </a:ext>
            </a:extLst>
          </p:cNvPr>
          <p:cNvCxnSpPr>
            <a:cxnSpLocks/>
          </p:cNvCxnSpPr>
          <p:nvPr userDrawn="1"/>
        </p:nvCxnSpPr>
        <p:spPr>
          <a:xfrm flipV="1">
            <a:off x="182378" y="200165"/>
            <a:ext cx="0" cy="568816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5">
            <a:extLst>
              <a:ext uri="{FF2B5EF4-FFF2-40B4-BE49-F238E27FC236}">
                <a16:creationId xmlns:a16="http://schemas.microsoft.com/office/drawing/2014/main" id="{830AADCA-DD59-2CCA-92F9-42BBA2A7606E}"/>
              </a:ext>
            </a:extLst>
          </p:cNvPr>
          <p:cNvSpPr>
            <a:spLocks noGrp="1"/>
          </p:cNvSpPr>
          <p:nvPr>
            <p:ph type="ftr" sz="quarter" idx="11"/>
          </p:nvPr>
        </p:nvSpPr>
        <p:spPr>
          <a:xfrm>
            <a:off x="3989647" y="6356350"/>
            <a:ext cx="4923241" cy="301485"/>
          </a:xfrm>
        </p:spPr>
        <p:txBody>
          <a:bodyPr/>
          <a:lstStyle/>
          <a:p>
            <a:endParaRPr lang="en-US" dirty="0"/>
          </a:p>
        </p:txBody>
      </p:sp>
    </p:spTree>
    <p:extLst>
      <p:ext uri="{BB962C8B-B14F-4D97-AF65-F5344CB8AC3E}">
        <p14:creationId xmlns:p14="http://schemas.microsoft.com/office/powerpoint/2010/main" val="257079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3965E61-2D3A-27DC-5791-AAAA5E31F870}"/>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7/26/2022</a:t>
            </a:fld>
            <a:endParaRPr lang="en-US"/>
          </a:p>
        </p:txBody>
      </p:sp>
      <p:sp>
        <p:nvSpPr>
          <p:cNvPr id="8" name="Footer Placeholder 7">
            <a:extLst>
              <a:ext uri="{FF2B5EF4-FFF2-40B4-BE49-F238E27FC236}">
                <a16:creationId xmlns:a16="http://schemas.microsoft.com/office/drawing/2014/main" id="{FA0DE827-7E90-339D-83C7-DFC5883854CF}"/>
              </a:ext>
            </a:extLst>
          </p:cNvPr>
          <p:cNvSpPr>
            <a:spLocks noGrp="1"/>
          </p:cNvSpPr>
          <p:nvPr>
            <p:ph type="ftr" sz="quarter" idx="11"/>
          </p:nvPr>
        </p:nvSpPr>
        <p:spPr>
          <a:xfrm>
            <a:off x="4038600" y="6356350"/>
            <a:ext cx="4114800" cy="301485"/>
          </a:xfrm>
        </p:spPr>
        <p:txBody>
          <a:bodyPr/>
          <a:lstStyle/>
          <a:p>
            <a:endParaRPr lang="en-US"/>
          </a:p>
        </p:txBody>
      </p:sp>
      <p:sp>
        <p:nvSpPr>
          <p:cNvPr id="9" name="Slide Number Placeholder 8">
            <a:extLst>
              <a:ext uri="{FF2B5EF4-FFF2-40B4-BE49-F238E27FC236}">
                <a16:creationId xmlns:a16="http://schemas.microsoft.com/office/drawing/2014/main" id="{124B800F-A603-DF8F-4F0E-3E894B54FC60}"/>
              </a:ext>
            </a:extLst>
          </p:cNvPr>
          <p:cNvSpPr>
            <a:spLocks noGrp="1"/>
          </p:cNvSpPr>
          <p:nvPr>
            <p:ph type="sldNum" sz="quarter" idx="12"/>
          </p:nvPr>
        </p:nvSpPr>
        <p:spPr>
          <a:xfrm>
            <a:off x="8610600" y="6356350"/>
            <a:ext cx="3316228" cy="301485"/>
          </a:xfrm>
        </p:spPr>
        <p:txBody>
          <a:bodyPr/>
          <a:lstStyle/>
          <a:p>
            <a:fld id="{C20EC9FA-B3C1-419B-BF07-20445C14FD55}"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BD906320-0790-443C-A883-EB54F466F7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11" name="Title 1">
            <a:extLst>
              <a:ext uri="{FF2B5EF4-FFF2-40B4-BE49-F238E27FC236}">
                <a16:creationId xmlns:a16="http://schemas.microsoft.com/office/drawing/2014/main" id="{D0D94E90-3564-1B34-3C3C-761097EFE0C8}"/>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cxnSp>
        <p:nvCxnSpPr>
          <p:cNvPr id="12" name="Straight Connector 11">
            <a:extLst>
              <a:ext uri="{FF2B5EF4-FFF2-40B4-BE49-F238E27FC236}">
                <a16:creationId xmlns:a16="http://schemas.microsoft.com/office/drawing/2014/main" id="{5090ACA5-F3DA-EF16-86EF-337C63B1C594}"/>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Content Placeholder 3">
            <a:extLst>
              <a:ext uri="{FF2B5EF4-FFF2-40B4-BE49-F238E27FC236}">
                <a16:creationId xmlns:a16="http://schemas.microsoft.com/office/drawing/2014/main" id="{74ABCADF-153C-1963-BCBA-C58E83C60B6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
        <p:nvSpPr>
          <p:cNvPr id="14" name="Text Placeholder 2">
            <a:extLst>
              <a:ext uri="{FF2B5EF4-FFF2-40B4-BE49-F238E27FC236}">
                <a16:creationId xmlns:a16="http://schemas.microsoft.com/office/drawing/2014/main" id="{D26DCD2C-EFCF-BAE3-F250-549DD82F8F67}"/>
              </a:ext>
            </a:extLst>
          </p:cNvPr>
          <p:cNvSpPr>
            <a:spLocks noGrp="1"/>
          </p:cNvSpPr>
          <p:nvPr>
            <p:ph type="body" idx="1"/>
          </p:nvPr>
        </p:nvSpPr>
        <p:spPr>
          <a:xfrm>
            <a:off x="182378"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4">
            <a:extLst>
              <a:ext uri="{FF2B5EF4-FFF2-40B4-BE49-F238E27FC236}">
                <a16:creationId xmlns:a16="http://schemas.microsoft.com/office/drawing/2014/main" id="{9E11B7EF-38E8-03A8-5D8C-FCEFB7246D7C}"/>
              </a:ext>
            </a:extLst>
          </p:cNvPr>
          <p:cNvSpPr>
            <a:spLocks noGrp="1"/>
          </p:cNvSpPr>
          <p:nvPr>
            <p:ph type="body" sz="quarter" idx="3"/>
          </p:nvPr>
        </p:nvSpPr>
        <p:spPr>
          <a:xfrm>
            <a:off x="5982082"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2">
            <a:extLst>
              <a:ext uri="{FF2B5EF4-FFF2-40B4-BE49-F238E27FC236}">
                <a16:creationId xmlns:a16="http://schemas.microsoft.com/office/drawing/2014/main" id="{575C2387-82C7-9A4B-AB5E-F87E6E810EFA}"/>
              </a:ext>
            </a:extLst>
          </p:cNvPr>
          <p:cNvSpPr>
            <a:spLocks noGrp="1"/>
          </p:cNvSpPr>
          <p:nvPr>
            <p:ph sz="half" idx="13"/>
          </p:nvPr>
        </p:nvSpPr>
        <p:spPr>
          <a:xfrm>
            <a:off x="182378" y="2114203"/>
            <a:ext cx="5658970" cy="3853862"/>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5AEADC3D-2097-424D-3744-31BC7880AA6A}"/>
              </a:ext>
            </a:extLst>
          </p:cNvPr>
          <p:cNvSpPr>
            <a:spLocks noGrp="1"/>
          </p:cNvSpPr>
          <p:nvPr>
            <p:ph sz="half" idx="2"/>
          </p:nvPr>
        </p:nvSpPr>
        <p:spPr>
          <a:xfrm>
            <a:off x="5982082" y="2114202"/>
            <a:ext cx="5658970" cy="385385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290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A1DEB2-6D50-C3AD-98B2-F172AA170465}"/>
              </a:ext>
            </a:extLst>
          </p:cNvPr>
          <p:cNvSpPr>
            <a:spLocks noGrp="1"/>
          </p:cNvSpPr>
          <p:nvPr>
            <p:ph type="body" idx="1"/>
          </p:nvPr>
        </p:nvSpPr>
        <p:spPr>
          <a:xfrm>
            <a:off x="182378"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1D3E9010-667B-5848-3FEE-00F4EE411741}"/>
              </a:ext>
            </a:extLst>
          </p:cNvPr>
          <p:cNvSpPr>
            <a:spLocks noGrp="1"/>
          </p:cNvSpPr>
          <p:nvPr>
            <p:ph type="body" sz="quarter" idx="3"/>
          </p:nvPr>
        </p:nvSpPr>
        <p:spPr>
          <a:xfrm>
            <a:off x="5982082" y="1276107"/>
            <a:ext cx="5658970" cy="741868"/>
          </a:xfrm>
        </p:spPr>
        <p:txBody>
          <a:bodyPr anchor="b"/>
          <a:lstStyle>
            <a:lvl1pPr marL="0" indent="0">
              <a:buNone/>
              <a:defRPr sz="2400" b="1">
                <a:latin typeface="Gilroy ExtraBold" panose="000009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itle 1">
            <a:extLst>
              <a:ext uri="{FF2B5EF4-FFF2-40B4-BE49-F238E27FC236}">
                <a16:creationId xmlns:a16="http://schemas.microsoft.com/office/drawing/2014/main" id="{D0D94E90-3564-1B34-3C3C-761097EFE0C8}"/>
              </a:ext>
            </a:extLst>
          </p:cNvPr>
          <p:cNvSpPr>
            <a:spLocks noGrp="1"/>
          </p:cNvSpPr>
          <p:nvPr>
            <p:ph type="title" hasCustomPrompt="1"/>
          </p:nvPr>
        </p:nvSpPr>
        <p:spPr>
          <a:xfrm>
            <a:off x="182378" y="200165"/>
            <a:ext cx="11458674"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cxnSp>
        <p:nvCxnSpPr>
          <p:cNvPr id="12" name="Straight Connector 11">
            <a:extLst>
              <a:ext uri="{FF2B5EF4-FFF2-40B4-BE49-F238E27FC236}">
                <a16:creationId xmlns:a16="http://schemas.microsoft.com/office/drawing/2014/main" id="{5090ACA5-F3DA-EF16-86EF-337C63B1C594}"/>
              </a:ext>
            </a:extLst>
          </p:cNvPr>
          <p:cNvCxnSpPr>
            <a:cxnSpLocks/>
          </p:cNvCxnSpPr>
          <p:nvPr userDrawn="1"/>
        </p:nvCxnSpPr>
        <p:spPr>
          <a:xfrm flipV="1">
            <a:off x="182378" y="200165"/>
            <a:ext cx="0" cy="568816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Content Placeholder 3">
            <a:extLst>
              <a:ext uri="{FF2B5EF4-FFF2-40B4-BE49-F238E27FC236}">
                <a16:creationId xmlns:a16="http://schemas.microsoft.com/office/drawing/2014/main" id="{C58FF809-73AD-904D-9314-C096CF9747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3580"/>
          <a:stretch/>
        </p:blipFill>
        <p:spPr>
          <a:xfrm rot="16200000">
            <a:off x="8487528" y="3153526"/>
            <a:ext cx="6858000" cy="550947"/>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CC7B8DB-7ED8-6E65-BC94-FD232A01A9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378" y="5968066"/>
            <a:ext cx="1202384" cy="689769"/>
          </a:xfrm>
          <a:prstGeom prst="rect">
            <a:avLst/>
          </a:prstGeom>
        </p:spPr>
      </p:pic>
      <p:sp>
        <p:nvSpPr>
          <p:cNvPr id="19" name="Content Placeholder 2">
            <a:extLst>
              <a:ext uri="{FF2B5EF4-FFF2-40B4-BE49-F238E27FC236}">
                <a16:creationId xmlns:a16="http://schemas.microsoft.com/office/drawing/2014/main" id="{516234C8-7DF9-5AE0-6672-3F828FBB0881}"/>
              </a:ext>
            </a:extLst>
          </p:cNvPr>
          <p:cNvSpPr>
            <a:spLocks noGrp="1"/>
          </p:cNvSpPr>
          <p:nvPr>
            <p:ph sz="half" idx="13"/>
          </p:nvPr>
        </p:nvSpPr>
        <p:spPr>
          <a:xfrm>
            <a:off x="182378" y="2114203"/>
            <a:ext cx="5658970" cy="3853862"/>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F5AB5850-1751-FDB4-05FD-0C5732442731}"/>
              </a:ext>
            </a:extLst>
          </p:cNvPr>
          <p:cNvSpPr>
            <a:spLocks noGrp="1"/>
          </p:cNvSpPr>
          <p:nvPr>
            <p:ph sz="half" idx="2"/>
          </p:nvPr>
        </p:nvSpPr>
        <p:spPr>
          <a:xfrm>
            <a:off x="5982082" y="2114202"/>
            <a:ext cx="5658970" cy="3853855"/>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Date Placeholder 4">
            <a:extLst>
              <a:ext uri="{FF2B5EF4-FFF2-40B4-BE49-F238E27FC236}">
                <a16:creationId xmlns:a16="http://schemas.microsoft.com/office/drawing/2014/main" id="{C9024D9C-864B-6394-FD97-004F9A72799B}"/>
              </a:ext>
            </a:extLst>
          </p:cNvPr>
          <p:cNvSpPr>
            <a:spLocks noGrp="1"/>
          </p:cNvSpPr>
          <p:nvPr>
            <p:ph type="dt" sz="half" idx="10"/>
          </p:nvPr>
        </p:nvSpPr>
        <p:spPr>
          <a:xfrm>
            <a:off x="1518188" y="6356350"/>
            <a:ext cx="2338033" cy="301485"/>
          </a:xfrm>
        </p:spPr>
        <p:txBody>
          <a:bodyPr/>
          <a:lstStyle/>
          <a:p>
            <a:fld id="{01240ED2-82EC-437C-9711-422EF7EDA771}" type="datetimeFigureOut">
              <a:rPr lang="en-US" smtClean="0"/>
              <a:t>7/26/2022</a:t>
            </a:fld>
            <a:endParaRPr lang="en-US"/>
          </a:p>
        </p:txBody>
      </p:sp>
      <p:sp>
        <p:nvSpPr>
          <p:cNvPr id="24" name="Slide Number Placeholder 6">
            <a:extLst>
              <a:ext uri="{FF2B5EF4-FFF2-40B4-BE49-F238E27FC236}">
                <a16:creationId xmlns:a16="http://schemas.microsoft.com/office/drawing/2014/main" id="{EA13A6F1-9001-B09E-A63C-DE4BC0A5EB78}"/>
              </a:ext>
            </a:extLst>
          </p:cNvPr>
          <p:cNvSpPr>
            <a:spLocks noGrp="1"/>
          </p:cNvSpPr>
          <p:nvPr>
            <p:ph type="sldNum" sz="quarter" idx="12"/>
          </p:nvPr>
        </p:nvSpPr>
        <p:spPr>
          <a:xfrm>
            <a:off x="9050216" y="6356350"/>
            <a:ext cx="2743200" cy="312581"/>
          </a:xfrm>
        </p:spPr>
        <p:txBody>
          <a:bodyPr/>
          <a:lstStyle/>
          <a:p>
            <a:fld id="{C20EC9FA-B3C1-419B-BF07-20445C14FD55}" type="slidenum">
              <a:rPr lang="en-US" smtClean="0"/>
              <a:t>‹#›</a:t>
            </a:fld>
            <a:endParaRPr lang="en-US"/>
          </a:p>
        </p:txBody>
      </p:sp>
      <p:sp>
        <p:nvSpPr>
          <p:cNvPr id="25" name="Footer Placeholder 5">
            <a:extLst>
              <a:ext uri="{FF2B5EF4-FFF2-40B4-BE49-F238E27FC236}">
                <a16:creationId xmlns:a16="http://schemas.microsoft.com/office/drawing/2014/main" id="{94231E97-E19A-013B-80C9-43F7A774E2D0}"/>
              </a:ext>
            </a:extLst>
          </p:cNvPr>
          <p:cNvSpPr>
            <a:spLocks noGrp="1"/>
          </p:cNvSpPr>
          <p:nvPr>
            <p:ph type="ftr" sz="quarter" idx="11"/>
          </p:nvPr>
        </p:nvSpPr>
        <p:spPr>
          <a:xfrm>
            <a:off x="3989647" y="6356350"/>
            <a:ext cx="4923241" cy="301485"/>
          </a:xfrm>
        </p:spPr>
        <p:txBody>
          <a:bodyPr/>
          <a:lstStyle/>
          <a:p>
            <a:endParaRPr lang="en-US" dirty="0"/>
          </a:p>
        </p:txBody>
      </p:sp>
    </p:spTree>
    <p:extLst>
      <p:ext uri="{BB962C8B-B14F-4D97-AF65-F5344CB8AC3E}">
        <p14:creationId xmlns:p14="http://schemas.microsoft.com/office/powerpoint/2010/main" val="395340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9E0A04-741B-2BA6-E8FA-AB92BC6EAA9B}"/>
              </a:ext>
            </a:extLst>
          </p:cNvPr>
          <p:cNvSpPr>
            <a:spLocks noGrp="1"/>
          </p:cNvSpPr>
          <p:nvPr>
            <p:ph type="dt" sz="half" idx="10"/>
          </p:nvPr>
        </p:nvSpPr>
        <p:spPr>
          <a:xfrm>
            <a:off x="182378" y="6356350"/>
            <a:ext cx="3399022" cy="301485"/>
          </a:xfrm>
        </p:spPr>
        <p:txBody>
          <a:bodyPr/>
          <a:lstStyle/>
          <a:p>
            <a:fld id="{01240ED2-82EC-437C-9711-422EF7EDA771}" type="datetimeFigureOut">
              <a:rPr lang="en-US" smtClean="0"/>
              <a:t>7/26/2022</a:t>
            </a:fld>
            <a:endParaRPr lang="en-US"/>
          </a:p>
        </p:txBody>
      </p:sp>
      <p:sp>
        <p:nvSpPr>
          <p:cNvPr id="4" name="Footer Placeholder 3">
            <a:extLst>
              <a:ext uri="{FF2B5EF4-FFF2-40B4-BE49-F238E27FC236}">
                <a16:creationId xmlns:a16="http://schemas.microsoft.com/office/drawing/2014/main" id="{CDDCFEF3-5BE6-8F39-9429-0DE3D5395096}"/>
              </a:ext>
            </a:extLst>
          </p:cNvPr>
          <p:cNvSpPr>
            <a:spLocks noGrp="1"/>
          </p:cNvSpPr>
          <p:nvPr>
            <p:ph type="ftr" sz="quarter" idx="11"/>
          </p:nvPr>
        </p:nvSpPr>
        <p:spPr>
          <a:xfrm>
            <a:off x="4038600" y="6356350"/>
            <a:ext cx="4114800" cy="301485"/>
          </a:xfrm>
        </p:spPr>
        <p:txBody>
          <a:bodyPr/>
          <a:lstStyle/>
          <a:p>
            <a:endParaRPr lang="en-US"/>
          </a:p>
        </p:txBody>
      </p:sp>
      <p:sp>
        <p:nvSpPr>
          <p:cNvPr id="5" name="Slide Number Placeholder 4">
            <a:extLst>
              <a:ext uri="{FF2B5EF4-FFF2-40B4-BE49-F238E27FC236}">
                <a16:creationId xmlns:a16="http://schemas.microsoft.com/office/drawing/2014/main" id="{2A6627FB-D71F-4F5E-A31A-5255557E7F42}"/>
              </a:ext>
            </a:extLst>
          </p:cNvPr>
          <p:cNvSpPr>
            <a:spLocks noGrp="1"/>
          </p:cNvSpPr>
          <p:nvPr>
            <p:ph type="sldNum" sz="quarter" idx="12"/>
          </p:nvPr>
        </p:nvSpPr>
        <p:spPr>
          <a:xfrm>
            <a:off x="8610600" y="6356351"/>
            <a:ext cx="3316228" cy="301484"/>
          </a:xfrm>
        </p:spPr>
        <p:txBody>
          <a:bodyPr/>
          <a:lstStyle/>
          <a:p>
            <a:fld id="{C20EC9FA-B3C1-419B-BF07-20445C14FD55}" type="slidenum">
              <a:rPr lang="en-US" smtClean="0"/>
              <a:t>‹#›</a:t>
            </a:fld>
            <a:endParaRPr lang="en-US"/>
          </a:p>
        </p:txBody>
      </p:sp>
      <p:pic>
        <p:nvPicPr>
          <p:cNvPr id="6" name="Picture 5" descr="Shape&#10;&#10;Description automatically generated with medium confidence">
            <a:extLst>
              <a:ext uri="{FF2B5EF4-FFF2-40B4-BE49-F238E27FC236}">
                <a16:creationId xmlns:a16="http://schemas.microsoft.com/office/drawing/2014/main" id="{1920E321-7F2C-4407-AA7E-5A3E2FD72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444" y="186609"/>
            <a:ext cx="1202384" cy="689769"/>
          </a:xfrm>
          <a:prstGeom prst="rect">
            <a:avLst/>
          </a:prstGeom>
        </p:spPr>
      </p:pic>
      <p:sp>
        <p:nvSpPr>
          <p:cNvPr id="7" name="Title 1">
            <a:extLst>
              <a:ext uri="{FF2B5EF4-FFF2-40B4-BE49-F238E27FC236}">
                <a16:creationId xmlns:a16="http://schemas.microsoft.com/office/drawing/2014/main" id="{71F86A4A-A466-1AC0-2EB0-A73615783D12}"/>
              </a:ext>
            </a:extLst>
          </p:cNvPr>
          <p:cNvSpPr>
            <a:spLocks noGrp="1"/>
          </p:cNvSpPr>
          <p:nvPr>
            <p:ph type="title" hasCustomPrompt="1"/>
          </p:nvPr>
        </p:nvSpPr>
        <p:spPr>
          <a:xfrm>
            <a:off x="182378" y="200165"/>
            <a:ext cx="10447521" cy="979714"/>
          </a:xfrm>
          <a:prstGeom prst="rect">
            <a:avLst/>
          </a:prstGeom>
        </p:spPr>
        <p:txBody>
          <a:bodyPr anchor="t" anchorCtr="0"/>
          <a:lstStyle>
            <a:lvl1pPr>
              <a:defRPr i="0">
                <a:latin typeface="Gilroy ExtraBold" panose="00000900000000000000" pitchFamily="2" charset="0"/>
              </a:defRPr>
            </a:lvl1pPr>
          </a:lstStyle>
          <a:p>
            <a:r>
              <a:rPr lang="en-US" dirty="0"/>
              <a:t>click to edit master title style                     </a:t>
            </a:r>
          </a:p>
        </p:txBody>
      </p:sp>
      <p:cxnSp>
        <p:nvCxnSpPr>
          <p:cNvPr id="8" name="Straight Connector 7">
            <a:extLst>
              <a:ext uri="{FF2B5EF4-FFF2-40B4-BE49-F238E27FC236}">
                <a16:creationId xmlns:a16="http://schemas.microsoft.com/office/drawing/2014/main" id="{81CC3F25-A379-4E62-B87B-F47EC330F934}"/>
              </a:ext>
            </a:extLst>
          </p:cNvPr>
          <p:cNvCxnSpPr>
            <a:cxnSpLocks/>
          </p:cNvCxnSpPr>
          <p:nvPr userDrawn="1"/>
        </p:nvCxnSpPr>
        <p:spPr>
          <a:xfrm flipH="1">
            <a:off x="0" y="189068"/>
            <a:ext cx="10629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3">
            <a:extLst>
              <a:ext uri="{FF2B5EF4-FFF2-40B4-BE49-F238E27FC236}">
                <a16:creationId xmlns:a16="http://schemas.microsoft.com/office/drawing/2014/main" id="{3F5F2906-FD98-4211-2B18-660A3C2144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3580"/>
          <a:stretch/>
        </p:blipFill>
        <p:spPr>
          <a:xfrm>
            <a:off x="0" y="6437829"/>
            <a:ext cx="12192000" cy="440266"/>
          </a:xfrm>
          <a:prstGeom prst="rect">
            <a:avLst/>
          </a:prstGeom>
        </p:spPr>
      </p:pic>
    </p:spTree>
    <p:extLst>
      <p:ext uri="{BB962C8B-B14F-4D97-AF65-F5344CB8AC3E}">
        <p14:creationId xmlns:p14="http://schemas.microsoft.com/office/powerpoint/2010/main" val="4903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A1CDA-E100-3657-237D-739EB1C4B93D}"/>
              </a:ext>
            </a:extLst>
          </p:cNvPr>
          <p:cNvSpPr>
            <a:spLocks noGrp="1"/>
          </p:cNvSpPr>
          <p:nvPr>
            <p:ph type="title"/>
          </p:nvPr>
        </p:nvSpPr>
        <p:spPr>
          <a:xfrm>
            <a:off x="438539" y="186609"/>
            <a:ext cx="9666514" cy="97971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ACB6EF-A2E4-F687-8C91-203C3FE6BBF5}"/>
              </a:ext>
            </a:extLst>
          </p:cNvPr>
          <p:cNvSpPr>
            <a:spLocks noGrp="1"/>
          </p:cNvSpPr>
          <p:nvPr>
            <p:ph type="body" idx="1"/>
          </p:nvPr>
        </p:nvSpPr>
        <p:spPr>
          <a:xfrm>
            <a:off x="438539" y="1698171"/>
            <a:ext cx="10915261" cy="4320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EBC4F90-1A99-D4BC-791C-64C2A0314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01240ED2-82EC-437C-9711-422EF7EDA771}" type="datetimeFigureOut">
              <a:rPr lang="en-US" smtClean="0"/>
              <a:pPr/>
              <a:t>7/26/2022</a:t>
            </a:fld>
            <a:endParaRPr lang="en-US" dirty="0"/>
          </a:p>
        </p:txBody>
      </p:sp>
      <p:sp>
        <p:nvSpPr>
          <p:cNvPr id="5" name="Footer Placeholder 4">
            <a:extLst>
              <a:ext uri="{FF2B5EF4-FFF2-40B4-BE49-F238E27FC236}">
                <a16:creationId xmlns:a16="http://schemas.microsoft.com/office/drawing/2014/main" id="{287D7253-5E0F-8818-C991-0A1F72943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FB9DFD38-D817-AA12-BE26-0FB2AC1BF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C20EC9FA-B3C1-419B-BF07-20445C14FD55}" type="slidenum">
              <a:rPr lang="en-US" smtClean="0"/>
              <a:pPr/>
              <a:t>‹#›</a:t>
            </a:fld>
            <a:endParaRPr lang="en-US" dirty="0"/>
          </a:p>
        </p:txBody>
      </p:sp>
    </p:spTree>
    <p:extLst>
      <p:ext uri="{BB962C8B-B14F-4D97-AF65-F5344CB8AC3E}">
        <p14:creationId xmlns:p14="http://schemas.microsoft.com/office/powerpoint/2010/main" val="4007929143"/>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7" r:id="rId3"/>
    <p:sldLayoutId id="2147483665" r:id="rId4"/>
    <p:sldLayoutId id="2147483663" r:id="rId5"/>
    <p:sldLayoutId id="2147483669" r:id="rId6"/>
    <p:sldLayoutId id="2147483664" r:id="rId7"/>
    <p:sldLayoutId id="2147483660" r:id="rId8"/>
    <p:sldLayoutId id="2147483670" r:id="rId9"/>
    <p:sldLayoutId id="2147483671" r:id="rId10"/>
    <p:sldLayoutId id="2147483668"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Gilroy ExtraBold" panose="000009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zoom.us/hc/en-us/articles/201362643-Sharing-Computer-Sound-During-Screen-Sharing" TargetMode="External"/><Relationship Id="rId2" Type="http://schemas.openxmlformats.org/officeDocument/2006/relationships/hyperlink" Target="https://www.unitedwayhouston.org/materials/stories-and-video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wgh.makingtoughchoices.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jbPpdyn16sY" TargetMode="External"/><Relationship Id="rId2" Type="http://schemas.openxmlformats.org/officeDocument/2006/relationships/hyperlink" Target="https://support.zoom.us/hc/en-us/articles/206476313-Managing-breakout-room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48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E83985-EF36-49F5-AD53-8BBD764A3AF7}"/>
              </a:ext>
            </a:extLst>
          </p:cNvPr>
          <p:cNvSpPr>
            <a:spLocks noGrp="1"/>
          </p:cNvSpPr>
          <p:nvPr>
            <p:ph type="title"/>
          </p:nvPr>
        </p:nvSpPr>
        <p:spPr/>
        <p:txBody>
          <a:bodyPr>
            <a:normAutofit/>
          </a:bodyPr>
          <a:lstStyle/>
          <a:p>
            <a:r>
              <a:rPr lang="en-US" sz="3600" dirty="0"/>
              <a:t>wrap up video</a:t>
            </a:r>
          </a:p>
        </p:txBody>
      </p:sp>
      <p:sp>
        <p:nvSpPr>
          <p:cNvPr id="5" name="Content Placeholder 4">
            <a:extLst>
              <a:ext uri="{FF2B5EF4-FFF2-40B4-BE49-F238E27FC236}">
                <a16:creationId xmlns:a16="http://schemas.microsoft.com/office/drawing/2014/main" id="{21C703EF-0CEA-4B08-9869-96C61C8E56F4}"/>
              </a:ext>
            </a:extLst>
          </p:cNvPr>
          <p:cNvSpPr>
            <a:spLocks noGrp="1"/>
          </p:cNvSpPr>
          <p:nvPr>
            <p:ph sz="half" idx="1"/>
          </p:nvPr>
        </p:nvSpPr>
        <p:spPr/>
        <p:txBody>
          <a:bodyPr/>
          <a:lstStyle/>
          <a:p>
            <a:r>
              <a:rPr lang="en-US" dirty="0"/>
              <a:t>ALICE Video (2 min 50 sec)</a:t>
            </a:r>
          </a:p>
          <a:p>
            <a:pPr lvl="1"/>
            <a:r>
              <a:rPr lang="en-US" dirty="0"/>
              <a:t>Available to download </a:t>
            </a:r>
            <a:r>
              <a:rPr lang="en-US" dirty="0">
                <a:hlinkClick r:id="rId2"/>
              </a:rPr>
              <a:t>here</a:t>
            </a:r>
            <a:r>
              <a:rPr lang="en-US" dirty="0"/>
              <a:t> (titled Who is Alice?)</a:t>
            </a:r>
          </a:p>
          <a:p>
            <a:r>
              <a:rPr lang="en-US" dirty="0"/>
              <a:t>Make sure to </a:t>
            </a:r>
            <a:r>
              <a:rPr lang="en-US" dirty="0">
                <a:hlinkClick r:id="rId3"/>
              </a:rPr>
              <a:t>share your computer sound</a:t>
            </a:r>
            <a:endParaRPr lang="en-US" dirty="0"/>
          </a:p>
          <a:p>
            <a:pPr lvl="1"/>
            <a:r>
              <a:rPr lang="en-US" dirty="0"/>
              <a:t>Screenshot on next slide</a:t>
            </a:r>
          </a:p>
        </p:txBody>
      </p:sp>
    </p:spTree>
    <p:extLst>
      <p:ext uri="{BB962C8B-B14F-4D97-AF65-F5344CB8AC3E}">
        <p14:creationId xmlns:p14="http://schemas.microsoft.com/office/powerpoint/2010/main" val="167892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BBB7-FFF8-4120-8161-813670AD08BE}"/>
              </a:ext>
            </a:extLst>
          </p:cNvPr>
          <p:cNvSpPr>
            <a:spLocks noGrp="1"/>
          </p:cNvSpPr>
          <p:nvPr>
            <p:ph type="title"/>
          </p:nvPr>
        </p:nvSpPr>
        <p:spPr/>
        <p:txBody>
          <a:bodyPr>
            <a:normAutofit/>
          </a:bodyPr>
          <a:lstStyle/>
          <a:p>
            <a:r>
              <a:rPr lang="en-US" sz="3600" dirty="0"/>
              <a:t>instructions to share computer audio</a:t>
            </a:r>
          </a:p>
        </p:txBody>
      </p:sp>
      <p:pic>
        <p:nvPicPr>
          <p:cNvPr id="4" name="Content Placeholder 3">
            <a:extLst>
              <a:ext uri="{FF2B5EF4-FFF2-40B4-BE49-F238E27FC236}">
                <a16:creationId xmlns:a16="http://schemas.microsoft.com/office/drawing/2014/main" id="{A5CEFCFE-3AAA-4DA9-A6A0-880E050A9EE8}"/>
              </a:ext>
            </a:extLst>
          </p:cNvPr>
          <p:cNvPicPr>
            <a:picLocks noGrp="1" noChangeAspect="1"/>
          </p:cNvPicPr>
          <p:nvPr>
            <p:ph sz="half" idx="1"/>
          </p:nvPr>
        </p:nvPicPr>
        <p:blipFill>
          <a:blip r:embed="rId2"/>
          <a:stretch>
            <a:fillRect/>
          </a:stretch>
        </p:blipFill>
        <p:spPr>
          <a:xfrm>
            <a:off x="3082916" y="1252538"/>
            <a:ext cx="5502293" cy="4352925"/>
          </a:xfrm>
          <a:prstGeom prst="rect">
            <a:avLst/>
          </a:prstGeom>
        </p:spPr>
      </p:pic>
    </p:spTree>
    <p:extLst>
      <p:ext uri="{BB962C8B-B14F-4D97-AF65-F5344CB8AC3E}">
        <p14:creationId xmlns:p14="http://schemas.microsoft.com/office/powerpoint/2010/main" val="52433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82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CDB9-F065-EB01-61E3-06A135E38F37}"/>
              </a:ext>
            </a:extLst>
          </p:cNvPr>
          <p:cNvSpPr>
            <a:spLocks noGrp="1"/>
          </p:cNvSpPr>
          <p:nvPr>
            <p:ph type="title"/>
          </p:nvPr>
        </p:nvSpPr>
        <p:spPr/>
        <p:txBody>
          <a:bodyPr>
            <a:normAutofit/>
          </a:bodyPr>
          <a:lstStyle/>
          <a:p>
            <a:r>
              <a:rPr lang="en-US" sz="3600" dirty="0"/>
              <a:t>raising awareness of a struggling population</a:t>
            </a:r>
          </a:p>
        </p:txBody>
      </p:sp>
      <p:sp>
        <p:nvSpPr>
          <p:cNvPr id="5" name="Content Placeholder 4">
            <a:extLst>
              <a:ext uri="{FF2B5EF4-FFF2-40B4-BE49-F238E27FC236}">
                <a16:creationId xmlns:a16="http://schemas.microsoft.com/office/drawing/2014/main" id="{C32926B8-2228-64AD-8A84-D1A48C11D95C}"/>
              </a:ext>
            </a:extLst>
          </p:cNvPr>
          <p:cNvSpPr>
            <a:spLocks noGrp="1"/>
          </p:cNvSpPr>
          <p:nvPr>
            <p:ph sz="half" idx="1"/>
          </p:nvPr>
        </p:nvSpPr>
        <p:spPr>
          <a:xfrm>
            <a:off x="410941" y="1321063"/>
            <a:ext cx="11302386" cy="1269736"/>
          </a:xfrm>
        </p:spPr>
        <p:txBody>
          <a:bodyPr>
            <a:normAutofit/>
          </a:bodyPr>
          <a:lstStyle/>
          <a:p>
            <a:pPr marL="0" indent="0">
              <a:buNone/>
            </a:pPr>
            <a:r>
              <a:rPr lang="en-US" sz="2400" b="0" dirty="0"/>
              <a:t>ALICE (</a:t>
            </a:r>
            <a:r>
              <a:rPr lang="en-US" sz="2400" dirty="0"/>
              <a:t>A</a:t>
            </a:r>
            <a:r>
              <a:rPr lang="en-US" sz="2400" b="0" dirty="0"/>
              <a:t>sset </a:t>
            </a:r>
            <a:r>
              <a:rPr lang="en-US" sz="2400" dirty="0"/>
              <a:t>L</a:t>
            </a:r>
            <a:r>
              <a:rPr lang="en-US" sz="2400" b="0" dirty="0"/>
              <a:t>imited, </a:t>
            </a:r>
            <a:r>
              <a:rPr lang="en-US" sz="2400" dirty="0"/>
              <a:t>I</a:t>
            </a:r>
            <a:r>
              <a:rPr lang="en-US" sz="2400" b="0" dirty="0"/>
              <a:t>ncome </a:t>
            </a:r>
            <a:r>
              <a:rPr lang="en-US" sz="2400" dirty="0"/>
              <a:t>C</a:t>
            </a:r>
            <a:r>
              <a:rPr lang="en-US" sz="2400" b="0" dirty="0"/>
              <a:t>onstrained, </a:t>
            </a:r>
            <a:r>
              <a:rPr lang="en-US" sz="2400" dirty="0"/>
              <a:t>E</a:t>
            </a:r>
            <a:r>
              <a:rPr lang="en-US" sz="2400" b="0" dirty="0"/>
              <a:t>mployed) represents those who are working but struggle to afford the basic necessities of life. </a:t>
            </a:r>
          </a:p>
        </p:txBody>
      </p:sp>
      <p:pic>
        <p:nvPicPr>
          <p:cNvPr id="4" name="Picture 3">
            <a:extLst>
              <a:ext uri="{FF2B5EF4-FFF2-40B4-BE49-F238E27FC236}">
                <a16:creationId xmlns:a16="http://schemas.microsoft.com/office/drawing/2014/main" id="{9427A46E-6F64-0CE4-67EC-F547D7014573}"/>
              </a:ext>
            </a:extLst>
          </p:cNvPr>
          <p:cNvPicPr>
            <a:picLocks noChangeAspect="1"/>
          </p:cNvPicPr>
          <p:nvPr/>
        </p:nvPicPr>
        <p:blipFill>
          <a:blip r:embed="rId3"/>
          <a:stretch>
            <a:fillRect/>
          </a:stretch>
        </p:blipFill>
        <p:spPr>
          <a:xfrm>
            <a:off x="6705600" y="2315633"/>
            <a:ext cx="5486400" cy="4191000"/>
          </a:xfrm>
          <a:prstGeom prst="rect">
            <a:avLst/>
          </a:prstGeom>
        </p:spPr>
      </p:pic>
      <p:sp>
        <p:nvSpPr>
          <p:cNvPr id="6" name="TextBox 5">
            <a:extLst>
              <a:ext uri="{FF2B5EF4-FFF2-40B4-BE49-F238E27FC236}">
                <a16:creationId xmlns:a16="http://schemas.microsoft.com/office/drawing/2014/main" id="{11E06418-09F6-97F9-7F22-7B3FEE455E50}"/>
              </a:ext>
            </a:extLst>
          </p:cNvPr>
          <p:cNvSpPr txBox="1"/>
          <p:nvPr/>
        </p:nvSpPr>
        <p:spPr>
          <a:xfrm>
            <a:off x="444807" y="2927013"/>
            <a:ext cx="6001790" cy="2677656"/>
          </a:xfrm>
          <a:prstGeom prst="rect">
            <a:avLst/>
          </a:prstGeom>
          <a:noFill/>
        </p:spPr>
        <p:txBody>
          <a:bodyPr wrap="square" rtlCol="0">
            <a:spAutoFit/>
          </a:bodyPr>
          <a:lstStyle/>
          <a:p>
            <a:r>
              <a:rPr lang="en-US" sz="3200" b="1" i="0" u="none" strike="noStrike" baseline="0" dirty="0">
                <a:solidFill>
                  <a:schemeClr val="accent3">
                    <a:lumMod val="75000"/>
                  </a:schemeClr>
                </a:solidFill>
              </a:rPr>
              <a:t>14% </a:t>
            </a:r>
            <a:r>
              <a:rPr lang="en-US" sz="2400" b="0" i="0" u="none" strike="noStrike" baseline="0" dirty="0"/>
              <a:t>of households across Greater Houston are living on wages below the federal poverty threshold</a:t>
            </a:r>
          </a:p>
          <a:p>
            <a:pPr algn="ctr"/>
            <a:r>
              <a:rPr lang="en-US" sz="3200" b="0" i="0" u="none" strike="noStrike" baseline="0" dirty="0"/>
              <a:t>+</a:t>
            </a:r>
          </a:p>
          <a:p>
            <a:r>
              <a:rPr lang="en-US" sz="3200" b="1" i="0" u="none" strike="noStrike" baseline="0" dirty="0">
                <a:solidFill>
                  <a:schemeClr val="accent3">
                    <a:lumMod val="75000"/>
                  </a:schemeClr>
                </a:solidFill>
              </a:rPr>
              <a:t>33% </a:t>
            </a:r>
            <a:r>
              <a:rPr lang="en-US" sz="2400" b="0" i="0" u="none" strike="noStrike" baseline="0" dirty="0"/>
              <a:t>more households are working hard but can’t afford the basic necessities of life</a:t>
            </a:r>
            <a:endParaRPr lang="en-US" sz="2400" dirty="0"/>
          </a:p>
        </p:txBody>
      </p:sp>
    </p:spTree>
    <p:extLst>
      <p:ext uri="{BB962C8B-B14F-4D97-AF65-F5344CB8AC3E}">
        <p14:creationId xmlns:p14="http://schemas.microsoft.com/office/powerpoint/2010/main" val="302016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C27626B-5018-4582-BBC3-F71B053BBB11}"/>
              </a:ext>
            </a:extLst>
          </p:cNvPr>
          <p:cNvSpPr>
            <a:spLocks noGrp="1"/>
          </p:cNvSpPr>
          <p:nvPr>
            <p:ph type="title"/>
          </p:nvPr>
        </p:nvSpPr>
        <p:spPr/>
        <p:txBody>
          <a:bodyPr>
            <a:normAutofit/>
          </a:bodyPr>
          <a:lstStyle/>
          <a:p>
            <a:r>
              <a:rPr lang="en-US" sz="3600" dirty="0"/>
              <a:t>making tough choices – take the challenge</a:t>
            </a:r>
          </a:p>
        </p:txBody>
      </p:sp>
      <p:sp>
        <p:nvSpPr>
          <p:cNvPr id="5" name="Content Placeholder 4">
            <a:extLst>
              <a:ext uri="{FF2B5EF4-FFF2-40B4-BE49-F238E27FC236}">
                <a16:creationId xmlns:a16="http://schemas.microsoft.com/office/drawing/2014/main" id="{33DF733C-A7D3-423A-BDE7-32FEADB7F0D2}"/>
              </a:ext>
            </a:extLst>
          </p:cNvPr>
          <p:cNvSpPr>
            <a:spLocks noGrp="1"/>
          </p:cNvSpPr>
          <p:nvPr>
            <p:ph sz="half" idx="1"/>
          </p:nvPr>
        </p:nvSpPr>
        <p:spPr/>
        <p:txBody>
          <a:bodyPr>
            <a:normAutofit/>
          </a:bodyPr>
          <a:lstStyle/>
          <a:p>
            <a:pPr marL="0" indent="0">
              <a:buNone/>
            </a:pPr>
            <a:endParaRPr lang="en-US" sz="1600" b="0" dirty="0">
              <a:solidFill>
                <a:schemeClr val="tx1"/>
              </a:solidFill>
            </a:endParaRPr>
          </a:p>
          <a:p>
            <a:pPr marL="0" indent="0">
              <a:buNone/>
            </a:pPr>
            <a:endParaRPr lang="en-US" dirty="0"/>
          </a:p>
        </p:txBody>
      </p:sp>
      <p:sp>
        <p:nvSpPr>
          <p:cNvPr id="11" name="Text Placeholder 1">
            <a:extLst>
              <a:ext uri="{FF2B5EF4-FFF2-40B4-BE49-F238E27FC236}">
                <a16:creationId xmlns:a16="http://schemas.microsoft.com/office/drawing/2014/main" id="{E63A6D9A-CAEE-4955-B4C3-3E54695991DD}"/>
              </a:ext>
            </a:extLst>
          </p:cNvPr>
          <p:cNvSpPr txBox="1">
            <a:spLocks/>
          </p:cNvSpPr>
          <p:nvPr/>
        </p:nvSpPr>
        <p:spPr>
          <a:xfrm>
            <a:off x="1982421" y="1255125"/>
            <a:ext cx="5157787" cy="367804"/>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rPr>
              <a:t>access the challenge</a:t>
            </a:r>
          </a:p>
        </p:txBody>
      </p:sp>
      <p:sp>
        <p:nvSpPr>
          <p:cNvPr id="12" name="Content Placeholder 2">
            <a:extLst>
              <a:ext uri="{FF2B5EF4-FFF2-40B4-BE49-F238E27FC236}">
                <a16:creationId xmlns:a16="http://schemas.microsoft.com/office/drawing/2014/main" id="{F557B4AC-A51F-4B87-A0B1-258892FEC2D0}"/>
              </a:ext>
            </a:extLst>
          </p:cNvPr>
          <p:cNvSpPr txBox="1">
            <a:spLocks/>
          </p:cNvSpPr>
          <p:nvPr/>
        </p:nvSpPr>
        <p:spPr>
          <a:xfrm>
            <a:off x="1982421" y="1622929"/>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Roboto" panose="02000000000000000000" pitchFamily="2" charset="0"/>
                <a:ea typeface="Roboto" panose="02000000000000000000" pitchFamily="2" charset="0"/>
                <a:cs typeface="Roboto" panose="02000000000000000000" pitchFamily="2" charset="0"/>
                <a:hlinkClick r:id="rId2"/>
              </a:rPr>
              <a:t>http://uwgh.makingtoughchoices.org/</a:t>
            </a: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Font typeface="Arial" panose="020B0604020202020204" pitchFamily="34" charset="0"/>
              <a:buNone/>
            </a:pPr>
            <a:endParaRPr lang="en-US" sz="2400" dirty="0"/>
          </a:p>
        </p:txBody>
      </p:sp>
      <p:pic>
        <p:nvPicPr>
          <p:cNvPr id="15" name="Picture 14">
            <a:extLst>
              <a:ext uri="{FF2B5EF4-FFF2-40B4-BE49-F238E27FC236}">
                <a16:creationId xmlns:a16="http://schemas.microsoft.com/office/drawing/2014/main" id="{653558B8-0F5E-40C6-88F7-FD139EDDCCE5}"/>
              </a:ext>
            </a:extLst>
          </p:cNvPr>
          <p:cNvPicPr>
            <a:picLocks noChangeAspect="1"/>
          </p:cNvPicPr>
          <p:nvPr/>
        </p:nvPicPr>
        <p:blipFill>
          <a:blip r:embed="rId3"/>
          <a:stretch>
            <a:fillRect/>
          </a:stretch>
        </p:blipFill>
        <p:spPr>
          <a:xfrm>
            <a:off x="1137565" y="2030489"/>
            <a:ext cx="6847498" cy="4032312"/>
          </a:xfrm>
          <a:prstGeom prst="rect">
            <a:avLst/>
          </a:prstGeom>
        </p:spPr>
      </p:pic>
      <p:sp>
        <p:nvSpPr>
          <p:cNvPr id="2" name="TextBox 1">
            <a:extLst>
              <a:ext uri="{FF2B5EF4-FFF2-40B4-BE49-F238E27FC236}">
                <a16:creationId xmlns:a16="http://schemas.microsoft.com/office/drawing/2014/main" id="{DDA81A52-5602-718F-92F4-9A745B5897EE}"/>
              </a:ext>
            </a:extLst>
          </p:cNvPr>
          <p:cNvSpPr txBox="1"/>
          <p:nvPr/>
        </p:nvSpPr>
        <p:spPr>
          <a:xfrm>
            <a:off x="8350370" y="2104845"/>
            <a:ext cx="3217653" cy="2585323"/>
          </a:xfrm>
          <a:prstGeom prst="rect">
            <a:avLst/>
          </a:prstGeom>
          <a:noFill/>
        </p:spPr>
        <p:txBody>
          <a:bodyPr wrap="square" rtlCol="0">
            <a:spAutoFit/>
          </a:bodyPr>
          <a:lstStyle/>
          <a:p>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*If you want to track employee participation, contact your United Way representative to get a company-specific link that will ask participants to enter their information before beginning the challenge. </a:t>
            </a:r>
          </a:p>
          <a:p>
            <a:endParaRPr lang="en-US" dirty="0"/>
          </a:p>
        </p:txBody>
      </p:sp>
    </p:spTree>
    <p:extLst>
      <p:ext uri="{BB962C8B-B14F-4D97-AF65-F5344CB8AC3E}">
        <p14:creationId xmlns:p14="http://schemas.microsoft.com/office/powerpoint/2010/main" val="230065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E5C77B-2782-44FD-B190-6E8A2ACE1CBA}"/>
              </a:ext>
            </a:extLst>
          </p:cNvPr>
          <p:cNvSpPr>
            <a:spLocks noGrp="1"/>
          </p:cNvSpPr>
          <p:nvPr>
            <p:ph type="title"/>
          </p:nvPr>
        </p:nvSpPr>
        <p:spPr/>
        <p:txBody>
          <a:bodyPr>
            <a:normAutofit/>
          </a:bodyPr>
          <a:lstStyle/>
          <a:p>
            <a:r>
              <a:rPr lang="en-US" sz="3600" dirty="0"/>
              <a:t>suggested format/flow</a:t>
            </a:r>
          </a:p>
        </p:txBody>
      </p:sp>
      <p:sp>
        <p:nvSpPr>
          <p:cNvPr id="13" name="Content Placeholder 2">
            <a:extLst>
              <a:ext uri="{FF2B5EF4-FFF2-40B4-BE49-F238E27FC236}">
                <a16:creationId xmlns:a16="http://schemas.microsoft.com/office/drawing/2014/main" id="{4D3AEE87-7DB3-4998-9165-70875CBC5B61}"/>
              </a:ext>
            </a:extLst>
          </p:cNvPr>
          <p:cNvSpPr>
            <a:spLocks noGrp="1"/>
          </p:cNvSpPr>
          <p:nvPr>
            <p:ph sz="half" idx="1"/>
          </p:nvPr>
        </p:nvSpPr>
        <p:spPr>
          <a:xfrm>
            <a:off x="182378" y="1626957"/>
            <a:ext cx="11302386" cy="4351338"/>
          </a:xfrm>
        </p:spPr>
        <p:txBody>
          <a:bodyPr>
            <a:normAutofit fontScale="92500" lnSpcReduction="20000"/>
          </a:bodyPr>
          <a:lstStyle/>
          <a:p>
            <a:r>
              <a:rPr lang="en-US" dirty="0"/>
              <a:t>30-45 minute Zoom Meeting for small or large groups</a:t>
            </a:r>
          </a:p>
          <a:p>
            <a:r>
              <a:rPr lang="en-US" dirty="0"/>
              <a:t>Provide overview of ALICE and the challenge in Main Session</a:t>
            </a:r>
          </a:p>
          <a:p>
            <a:r>
              <a:rPr lang="en-US" dirty="0"/>
              <a:t>Breakout to smaller groups</a:t>
            </a:r>
          </a:p>
          <a:p>
            <a:pPr lvl="1"/>
            <a:r>
              <a:rPr lang="en-US" dirty="0"/>
              <a:t>5-10 participants each</a:t>
            </a:r>
          </a:p>
          <a:p>
            <a:r>
              <a:rPr lang="en-US" dirty="0"/>
              <a:t>One Facilitator needed per breakout room</a:t>
            </a:r>
          </a:p>
          <a:p>
            <a:pPr lvl="1"/>
            <a:r>
              <a:rPr lang="en-US" dirty="0"/>
              <a:t>Share their screen and open the challenge</a:t>
            </a:r>
          </a:p>
          <a:p>
            <a:pPr lvl="1"/>
            <a:r>
              <a:rPr lang="en-US" dirty="0"/>
              <a:t>Read the intro, questions and conclusion aloud to the group</a:t>
            </a:r>
          </a:p>
          <a:p>
            <a:pPr lvl="1"/>
            <a:r>
              <a:rPr lang="en-US" dirty="0"/>
              <a:t>Lead the discussion and click through the choices</a:t>
            </a:r>
          </a:p>
          <a:p>
            <a:r>
              <a:rPr lang="en-US" dirty="0"/>
              <a:t>Rejoin the main session</a:t>
            </a:r>
          </a:p>
          <a:p>
            <a:pPr lvl="1"/>
            <a:r>
              <a:rPr lang="en-US" dirty="0"/>
              <a:t>Quick overview of how United Way is helping ALICE</a:t>
            </a:r>
          </a:p>
          <a:p>
            <a:pPr lvl="1"/>
            <a:r>
              <a:rPr lang="en-US" dirty="0"/>
              <a:t>Group Discussion Questions</a:t>
            </a:r>
          </a:p>
          <a:p>
            <a:pPr lvl="1"/>
            <a:r>
              <a:rPr lang="en-US" dirty="0"/>
              <a:t>Watch ALICE video to conclude</a:t>
            </a:r>
          </a:p>
        </p:txBody>
      </p:sp>
    </p:spTree>
    <p:extLst>
      <p:ext uri="{BB962C8B-B14F-4D97-AF65-F5344CB8AC3E}">
        <p14:creationId xmlns:p14="http://schemas.microsoft.com/office/powerpoint/2010/main" val="367345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A48D1E-0F42-496E-BF8D-D5F18E970072}"/>
              </a:ext>
            </a:extLst>
          </p:cNvPr>
          <p:cNvSpPr>
            <a:spLocks noGrp="1"/>
          </p:cNvSpPr>
          <p:nvPr>
            <p:ph type="title"/>
          </p:nvPr>
        </p:nvSpPr>
        <p:spPr/>
        <p:txBody>
          <a:bodyPr>
            <a:normAutofit/>
          </a:bodyPr>
          <a:lstStyle/>
          <a:p>
            <a:r>
              <a:rPr lang="en-US" sz="3600" dirty="0"/>
              <a:t>sample meeting agenda</a:t>
            </a:r>
          </a:p>
        </p:txBody>
      </p:sp>
      <p:graphicFrame>
        <p:nvGraphicFramePr>
          <p:cNvPr id="7" name="Content Placeholder 6">
            <a:extLst>
              <a:ext uri="{FF2B5EF4-FFF2-40B4-BE49-F238E27FC236}">
                <a16:creationId xmlns:a16="http://schemas.microsoft.com/office/drawing/2014/main" id="{271C3665-3B50-4E9A-B30E-B596FA029515}"/>
              </a:ext>
            </a:extLst>
          </p:cNvPr>
          <p:cNvGraphicFramePr>
            <a:graphicFrameLocks noGrp="1"/>
          </p:cNvGraphicFramePr>
          <p:nvPr>
            <p:ph sz="half" idx="1"/>
            <p:extLst>
              <p:ext uri="{D42A27DB-BD31-4B8C-83A1-F6EECF244321}">
                <p14:modId xmlns:p14="http://schemas.microsoft.com/office/powerpoint/2010/main" val="416892792"/>
              </p:ext>
            </p:extLst>
          </p:nvPr>
        </p:nvGraphicFramePr>
        <p:xfrm>
          <a:off x="182563" y="1252538"/>
          <a:ext cx="11302999" cy="1828800"/>
        </p:xfrm>
        <a:graphic>
          <a:graphicData uri="http://schemas.openxmlformats.org/drawingml/2006/table">
            <a:tbl>
              <a:tblPr firstRow="1" bandRow="1">
                <a:tableStyleId>{5C22544A-7EE6-4342-B048-85BDC9FD1C3A}</a:tableStyleId>
              </a:tblPr>
              <a:tblGrid>
                <a:gridCol w="3290800">
                  <a:extLst>
                    <a:ext uri="{9D8B030D-6E8A-4147-A177-3AD203B41FA5}">
                      <a16:colId xmlns:a16="http://schemas.microsoft.com/office/drawing/2014/main" val="3312901258"/>
                    </a:ext>
                  </a:extLst>
                </a:gridCol>
                <a:gridCol w="8012199">
                  <a:extLst>
                    <a:ext uri="{9D8B030D-6E8A-4147-A177-3AD203B41FA5}">
                      <a16:colId xmlns:a16="http://schemas.microsoft.com/office/drawing/2014/main" val="3286267930"/>
                    </a:ext>
                  </a:extLst>
                </a:gridCol>
              </a:tblGrid>
              <a:tr h="370840">
                <a:tc>
                  <a:txBody>
                    <a:bodyPr/>
                    <a:lstStyle/>
                    <a:p>
                      <a:r>
                        <a:rPr lang="en-US" sz="2400" dirty="0"/>
                        <a:t>Time </a:t>
                      </a:r>
                    </a:p>
                  </a:txBody>
                  <a:tcPr/>
                </a:tc>
                <a:tc>
                  <a:txBody>
                    <a:bodyPr/>
                    <a:lstStyle/>
                    <a:p>
                      <a:r>
                        <a:rPr lang="en-US" sz="2400" dirty="0"/>
                        <a:t>Activity</a:t>
                      </a:r>
                    </a:p>
                  </a:txBody>
                  <a:tcPr/>
                </a:tc>
                <a:extLst>
                  <a:ext uri="{0D108BD9-81ED-4DB2-BD59-A6C34878D82A}">
                    <a16:rowId xmlns:a16="http://schemas.microsoft.com/office/drawing/2014/main" val="3642750651"/>
                  </a:ext>
                </a:extLst>
              </a:tr>
              <a:tr h="370840">
                <a:tc>
                  <a:txBody>
                    <a:bodyPr/>
                    <a:lstStyle/>
                    <a:p>
                      <a:pPr algn="l"/>
                      <a:r>
                        <a:rPr lang="en-US" sz="2400" dirty="0"/>
                        <a:t>5</a:t>
                      </a:r>
                      <a:r>
                        <a:rPr lang="en-US" sz="2400" baseline="0" dirty="0"/>
                        <a:t> – 10 minutes</a:t>
                      </a:r>
                      <a:endParaRPr lang="en-US" sz="2400" dirty="0"/>
                    </a:p>
                  </a:txBody>
                  <a:tcPr/>
                </a:tc>
                <a:tc>
                  <a:txBody>
                    <a:bodyPr/>
                    <a:lstStyle/>
                    <a:p>
                      <a:r>
                        <a:rPr lang="en-US" sz="2400" dirty="0"/>
                        <a:t>Introductions</a:t>
                      </a:r>
                      <a:r>
                        <a:rPr lang="en-US" sz="2400" baseline="0" dirty="0"/>
                        <a:t> and explanation of challenge</a:t>
                      </a:r>
                      <a:endParaRPr lang="en-US" sz="2400" dirty="0"/>
                    </a:p>
                  </a:txBody>
                  <a:tcPr/>
                </a:tc>
                <a:extLst>
                  <a:ext uri="{0D108BD9-81ED-4DB2-BD59-A6C34878D82A}">
                    <a16:rowId xmlns:a16="http://schemas.microsoft.com/office/drawing/2014/main" val="1506889807"/>
                  </a:ext>
                </a:extLst>
              </a:tr>
              <a:tr h="370840">
                <a:tc>
                  <a:txBody>
                    <a:bodyPr/>
                    <a:lstStyle/>
                    <a:p>
                      <a:pPr algn="l"/>
                      <a:r>
                        <a:rPr lang="en-US" sz="2400" dirty="0"/>
                        <a:t>15 –</a:t>
                      </a:r>
                      <a:r>
                        <a:rPr lang="en-US" sz="2400" baseline="0" dirty="0"/>
                        <a:t> 20 minutes</a:t>
                      </a:r>
                      <a:endParaRPr lang="en-US" sz="2400" dirty="0"/>
                    </a:p>
                  </a:txBody>
                  <a:tcPr/>
                </a:tc>
                <a:tc>
                  <a:txBody>
                    <a:bodyPr/>
                    <a:lstStyle/>
                    <a:p>
                      <a:r>
                        <a:rPr lang="en-US" sz="2400" dirty="0"/>
                        <a:t>Take challenge in breakout rooms</a:t>
                      </a:r>
                    </a:p>
                  </a:txBody>
                  <a:tcPr/>
                </a:tc>
                <a:extLst>
                  <a:ext uri="{0D108BD9-81ED-4DB2-BD59-A6C34878D82A}">
                    <a16:rowId xmlns:a16="http://schemas.microsoft.com/office/drawing/2014/main" val="2523688383"/>
                  </a:ext>
                </a:extLst>
              </a:tr>
              <a:tr h="370840">
                <a:tc>
                  <a:txBody>
                    <a:bodyPr/>
                    <a:lstStyle/>
                    <a:p>
                      <a:pPr algn="l"/>
                      <a:r>
                        <a:rPr lang="en-US" sz="2400" dirty="0"/>
                        <a:t>5 – 15 minutes</a:t>
                      </a:r>
                    </a:p>
                  </a:txBody>
                  <a:tcPr/>
                </a:tc>
                <a:tc>
                  <a:txBody>
                    <a:bodyPr/>
                    <a:lstStyle/>
                    <a:p>
                      <a:r>
                        <a:rPr lang="en-US" sz="2400" baseline="0" dirty="0"/>
                        <a:t>Wrap-up, play video, and have discussion</a:t>
                      </a:r>
                      <a:endParaRPr lang="en-US" sz="2400" dirty="0"/>
                    </a:p>
                  </a:txBody>
                  <a:tcPr/>
                </a:tc>
                <a:extLst>
                  <a:ext uri="{0D108BD9-81ED-4DB2-BD59-A6C34878D82A}">
                    <a16:rowId xmlns:a16="http://schemas.microsoft.com/office/drawing/2014/main" val="3409307092"/>
                  </a:ext>
                </a:extLst>
              </a:tr>
            </a:tbl>
          </a:graphicData>
        </a:graphic>
      </p:graphicFrame>
    </p:spTree>
    <p:extLst>
      <p:ext uri="{BB962C8B-B14F-4D97-AF65-F5344CB8AC3E}">
        <p14:creationId xmlns:p14="http://schemas.microsoft.com/office/powerpoint/2010/main" val="42950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3D517E-6B1E-4749-AAE0-BB6E2AB03AE2}"/>
              </a:ext>
            </a:extLst>
          </p:cNvPr>
          <p:cNvSpPr>
            <a:spLocks noGrp="1"/>
          </p:cNvSpPr>
          <p:nvPr>
            <p:ph type="title"/>
          </p:nvPr>
        </p:nvSpPr>
        <p:spPr/>
        <p:txBody>
          <a:bodyPr>
            <a:normAutofit/>
          </a:bodyPr>
          <a:lstStyle/>
          <a:p>
            <a:r>
              <a:rPr lang="en-US" sz="3600" dirty="0"/>
              <a:t>breakout rooms</a:t>
            </a:r>
          </a:p>
        </p:txBody>
      </p:sp>
      <p:sp>
        <p:nvSpPr>
          <p:cNvPr id="6" name="Content Placeholder 5">
            <a:extLst>
              <a:ext uri="{FF2B5EF4-FFF2-40B4-BE49-F238E27FC236}">
                <a16:creationId xmlns:a16="http://schemas.microsoft.com/office/drawing/2014/main" id="{1C77E567-E8F5-404A-90AE-210B98FCE2D7}"/>
              </a:ext>
            </a:extLst>
          </p:cNvPr>
          <p:cNvSpPr>
            <a:spLocks noGrp="1"/>
          </p:cNvSpPr>
          <p:nvPr>
            <p:ph sz="half" idx="1"/>
          </p:nvPr>
        </p:nvSpPr>
        <p:spPr/>
        <p:txBody>
          <a:bodyPr>
            <a:normAutofit/>
          </a:bodyPr>
          <a:lstStyle/>
          <a:p>
            <a:r>
              <a:rPr lang="en-US" sz="2400" b="0" dirty="0">
                <a:solidFill>
                  <a:schemeClr val="tx1"/>
                </a:solidFill>
              </a:rPr>
              <a:t>We recommend setting a time limit on the breakout session so participants automatically rejoin the main session</a:t>
            </a:r>
          </a:p>
          <a:p>
            <a:r>
              <a:rPr lang="en-US" sz="2400" b="0" dirty="0">
                <a:solidFill>
                  <a:schemeClr val="tx1"/>
                </a:solidFill>
              </a:rPr>
              <a:t>Make sure to enable breakout rooms when you set up your meeting</a:t>
            </a:r>
          </a:p>
          <a:p>
            <a:r>
              <a:rPr lang="en-US" sz="2400" b="0" dirty="0">
                <a:solidFill>
                  <a:schemeClr val="tx1"/>
                </a:solidFill>
              </a:rPr>
              <a:t>You can pre-assign participants to breakout rooms when you schedule the meeting or manage them during the meeting</a:t>
            </a:r>
          </a:p>
          <a:p>
            <a:r>
              <a:rPr lang="en-US" sz="2400" b="0" dirty="0">
                <a:solidFill>
                  <a:schemeClr val="tx1"/>
                </a:solidFill>
              </a:rPr>
              <a:t>Only the host can assign participants to breakout rooms</a:t>
            </a:r>
          </a:p>
        </p:txBody>
      </p:sp>
      <p:pic>
        <p:nvPicPr>
          <p:cNvPr id="9" name="Content Placeholder 8">
            <a:extLst>
              <a:ext uri="{FF2B5EF4-FFF2-40B4-BE49-F238E27FC236}">
                <a16:creationId xmlns:a16="http://schemas.microsoft.com/office/drawing/2014/main" id="{3ED20A35-2588-4A70-AE84-A30C0F27D9C1}"/>
              </a:ext>
            </a:extLst>
          </p:cNvPr>
          <p:cNvPicPr>
            <a:picLocks noGrp="1" noChangeAspect="1"/>
          </p:cNvPicPr>
          <p:nvPr>
            <p:ph sz="half" idx="4294967295"/>
          </p:nvPr>
        </p:nvPicPr>
        <p:blipFill rotWithShape="1">
          <a:blip r:embed="rId2"/>
          <a:srcRect l="11960" t="52732" r="13203"/>
          <a:stretch/>
        </p:blipFill>
        <p:spPr>
          <a:xfrm>
            <a:off x="3148372" y="3965999"/>
            <a:ext cx="5651500" cy="2455862"/>
          </a:xfrm>
          <a:prstGeom prst="rect">
            <a:avLst/>
          </a:prstGeom>
        </p:spPr>
      </p:pic>
    </p:spTree>
    <p:extLst>
      <p:ext uri="{BB962C8B-B14F-4D97-AF65-F5344CB8AC3E}">
        <p14:creationId xmlns:p14="http://schemas.microsoft.com/office/powerpoint/2010/main" val="314229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A81897-599C-460E-B022-B904AA0E9FFE}"/>
              </a:ext>
            </a:extLst>
          </p:cNvPr>
          <p:cNvSpPr>
            <a:spLocks noGrp="1"/>
          </p:cNvSpPr>
          <p:nvPr>
            <p:ph type="title"/>
          </p:nvPr>
        </p:nvSpPr>
        <p:spPr/>
        <p:txBody>
          <a:bodyPr>
            <a:normAutofit/>
          </a:bodyPr>
          <a:lstStyle/>
          <a:p>
            <a:r>
              <a:rPr lang="en-US" sz="3600" dirty="0"/>
              <a:t>help with breakout rooms</a:t>
            </a:r>
          </a:p>
        </p:txBody>
      </p:sp>
      <p:sp>
        <p:nvSpPr>
          <p:cNvPr id="6" name="Content Placeholder 5">
            <a:extLst>
              <a:ext uri="{FF2B5EF4-FFF2-40B4-BE49-F238E27FC236}">
                <a16:creationId xmlns:a16="http://schemas.microsoft.com/office/drawing/2014/main" id="{1628F1BD-AEC9-4AD9-87C3-DB2ACD4852ED}"/>
              </a:ext>
            </a:extLst>
          </p:cNvPr>
          <p:cNvSpPr>
            <a:spLocks noGrp="1"/>
          </p:cNvSpPr>
          <p:nvPr>
            <p:ph sz="half" idx="1"/>
          </p:nvPr>
        </p:nvSpPr>
        <p:spPr/>
        <p:txBody>
          <a:bodyPr/>
          <a:lstStyle/>
          <a:p>
            <a:r>
              <a:rPr lang="en-US" dirty="0"/>
              <a:t>Learn how to create and manage breakout rooms here: </a:t>
            </a:r>
            <a:r>
              <a:rPr lang="en-US" b="0" dirty="0">
                <a:hlinkClick r:id="rId2"/>
              </a:rPr>
              <a:t>https://support.zoom.us/hc/en-us/articles/206476313-Managing-breakout-rooms</a:t>
            </a:r>
            <a:endParaRPr lang="en-US" b="0" dirty="0"/>
          </a:p>
          <a:p>
            <a:endParaRPr lang="en-US" dirty="0"/>
          </a:p>
          <a:p>
            <a:r>
              <a:rPr lang="en-US" dirty="0"/>
              <a:t>Watch a quick tutorial here: </a:t>
            </a:r>
            <a:r>
              <a:rPr lang="en-US" b="0" i="0" u="none" strike="noStrike" dirty="0">
                <a:effectLst/>
                <a:hlinkClick r:id="rId3" tooltip="Share link"/>
              </a:rPr>
              <a:t>https://youtu.be/jbPpdyn16sY</a:t>
            </a:r>
            <a:endParaRPr lang="en-US" dirty="0"/>
          </a:p>
        </p:txBody>
      </p:sp>
    </p:spTree>
    <p:extLst>
      <p:ext uri="{BB962C8B-B14F-4D97-AF65-F5344CB8AC3E}">
        <p14:creationId xmlns:p14="http://schemas.microsoft.com/office/powerpoint/2010/main" val="165913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FEBA-FA89-430E-952C-AE86A62992AF}"/>
              </a:ext>
            </a:extLst>
          </p:cNvPr>
          <p:cNvSpPr>
            <a:spLocks noGrp="1"/>
          </p:cNvSpPr>
          <p:nvPr>
            <p:ph type="title"/>
          </p:nvPr>
        </p:nvSpPr>
        <p:spPr/>
        <p:txBody>
          <a:bodyPr>
            <a:normAutofit/>
          </a:bodyPr>
          <a:lstStyle/>
          <a:p>
            <a:r>
              <a:rPr lang="en-US" sz="3600" dirty="0"/>
              <a:t>how does united way help ALICE?</a:t>
            </a:r>
          </a:p>
        </p:txBody>
      </p:sp>
      <p:sp>
        <p:nvSpPr>
          <p:cNvPr id="3" name="Content Placeholder 2">
            <a:extLst>
              <a:ext uri="{FF2B5EF4-FFF2-40B4-BE49-F238E27FC236}">
                <a16:creationId xmlns:a16="http://schemas.microsoft.com/office/drawing/2014/main" id="{FE82E5ED-7B4C-4702-9D1E-C37251E61A24}"/>
              </a:ext>
            </a:extLst>
          </p:cNvPr>
          <p:cNvSpPr>
            <a:spLocks noGrp="1"/>
          </p:cNvSpPr>
          <p:nvPr>
            <p:ph sz="half" idx="1"/>
          </p:nvPr>
        </p:nvSpPr>
        <p:spPr/>
        <p:txBody>
          <a:bodyPr>
            <a:noAutofit/>
          </a:bodyPr>
          <a:lstStyle/>
          <a:p>
            <a:pPr marL="0" indent="0">
              <a:buNone/>
            </a:pPr>
            <a:r>
              <a:rPr lang="en-US" sz="1800" dirty="0">
                <a:solidFill>
                  <a:schemeClr val="tx1"/>
                </a:solidFill>
              </a:rPr>
              <a:t>We recommend that the meeting facilitator review this immediately upon returning to the main session.</a:t>
            </a:r>
          </a:p>
          <a:p>
            <a:r>
              <a:rPr lang="en-US" sz="1800" b="0" dirty="0">
                <a:solidFill>
                  <a:schemeClr val="tx1"/>
                </a:solidFill>
              </a:rPr>
              <a:t>United Way is creating a pathway to self-sufficiency and success by providing tools, resources, and support to help hardworking individuals and families obtain financial stability and a sustainable quality of life </a:t>
            </a:r>
          </a:p>
          <a:p>
            <a:r>
              <a:rPr lang="en-US" sz="1800" b="0" dirty="0">
                <a:solidFill>
                  <a:schemeClr val="tx1"/>
                </a:solidFill>
              </a:rPr>
              <a:t>United Way supports families on the path to financial stability through financial coaching and education, job training, savings and credit building, safe and affordable financial products, and more</a:t>
            </a:r>
          </a:p>
          <a:p>
            <a:r>
              <a:rPr lang="en-US" sz="1800" b="0" dirty="0">
                <a:solidFill>
                  <a:schemeClr val="tx1"/>
                </a:solidFill>
              </a:rPr>
              <a:t>United Way provides safety net programs that help people take care of their basic and immediate needs, like food, shelter, and transportation, help people escape from violent situations, like domestic violence, and serve other vulnerable populations, like refugees </a:t>
            </a:r>
          </a:p>
          <a:p>
            <a:r>
              <a:rPr lang="en-US" sz="1800" b="0" dirty="0">
                <a:solidFill>
                  <a:schemeClr val="tx1"/>
                </a:solidFill>
              </a:rPr>
              <a:t>United Way provides additional support to families working to achieve stability through early childhood and youth development programs, and physical and behavioral health care programs</a:t>
            </a:r>
          </a:p>
          <a:p>
            <a:r>
              <a:rPr lang="en-US" sz="1800" b="0" dirty="0">
                <a:solidFill>
                  <a:schemeClr val="tx1"/>
                </a:solidFill>
              </a:rPr>
              <a:t>Unites Way operates the 211 Texas/United Way HELPLINE, staffed with specialists accessing our community’s largest, most up-to-date database of social services, 24/7/365 to help those in need access help </a:t>
            </a:r>
          </a:p>
          <a:p>
            <a:r>
              <a:rPr lang="en-US" sz="1800" b="0" dirty="0">
                <a:solidFill>
                  <a:schemeClr val="tx1"/>
                </a:solidFill>
              </a:rPr>
              <a:t>United Way convenes and leads long-term recovery efforts when our community faces disaster, like Hurricane Harvey, COVID-19, and the February 2021 winter storm</a:t>
            </a:r>
          </a:p>
        </p:txBody>
      </p:sp>
    </p:spTree>
    <p:extLst>
      <p:ext uri="{BB962C8B-B14F-4D97-AF65-F5344CB8AC3E}">
        <p14:creationId xmlns:p14="http://schemas.microsoft.com/office/powerpoint/2010/main" val="381762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724F44-3AAC-44C2-B1C7-59606C6CBD18}"/>
              </a:ext>
            </a:extLst>
          </p:cNvPr>
          <p:cNvSpPr>
            <a:spLocks noGrp="1"/>
          </p:cNvSpPr>
          <p:nvPr>
            <p:ph type="title"/>
          </p:nvPr>
        </p:nvSpPr>
        <p:spPr/>
        <p:txBody>
          <a:bodyPr>
            <a:normAutofit/>
          </a:bodyPr>
          <a:lstStyle/>
          <a:p>
            <a:r>
              <a:rPr lang="en-US" sz="3600" dirty="0"/>
              <a:t>discussion questions</a:t>
            </a:r>
          </a:p>
        </p:txBody>
      </p:sp>
      <p:sp>
        <p:nvSpPr>
          <p:cNvPr id="6" name="Content Placeholder 5">
            <a:extLst>
              <a:ext uri="{FF2B5EF4-FFF2-40B4-BE49-F238E27FC236}">
                <a16:creationId xmlns:a16="http://schemas.microsoft.com/office/drawing/2014/main" id="{D4A2134C-F8AB-42D6-A519-07451BBCC274}"/>
              </a:ext>
            </a:extLst>
          </p:cNvPr>
          <p:cNvSpPr>
            <a:spLocks noGrp="1"/>
          </p:cNvSpPr>
          <p:nvPr>
            <p:ph sz="half" idx="1"/>
          </p:nvPr>
        </p:nvSpPr>
        <p:spPr/>
        <p:txBody>
          <a:bodyPr/>
          <a:lstStyle/>
          <a:p>
            <a:pPr marL="0" indent="0">
              <a:buNone/>
            </a:pPr>
            <a:r>
              <a:rPr lang="en-US" dirty="0">
                <a:solidFill>
                  <a:schemeClr val="tx1"/>
                </a:solidFill>
              </a:rPr>
              <a:t>We recommend posting at least one discussion question to the breakout group in case the group finishes early. The remaining questions can be discussed in the main session.</a:t>
            </a:r>
          </a:p>
          <a:p>
            <a:endParaRPr lang="en-US" dirty="0">
              <a:solidFill>
                <a:schemeClr val="tx1"/>
              </a:solidFill>
            </a:endParaRPr>
          </a:p>
          <a:p>
            <a:r>
              <a:rPr lang="en-US" b="0" dirty="0">
                <a:solidFill>
                  <a:schemeClr val="tx1"/>
                </a:solidFill>
              </a:rPr>
              <a:t>Will 2-3 people volunteer to share their experience going through the simulation?</a:t>
            </a:r>
          </a:p>
          <a:p>
            <a:r>
              <a:rPr lang="en-US" b="0" dirty="0">
                <a:solidFill>
                  <a:schemeClr val="tx1"/>
                </a:solidFill>
              </a:rPr>
              <a:t>What part of the experience surprised you?</a:t>
            </a:r>
          </a:p>
          <a:p>
            <a:r>
              <a:rPr lang="en-US" b="0" dirty="0">
                <a:solidFill>
                  <a:schemeClr val="tx1"/>
                </a:solidFill>
              </a:rPr>
              <a:t>What decision did your group struggle with the most?</a:t>
            </a:r>
          </a:p>
          <a:p>
            <a:r>
              <a:rPr lang="en-US" b="0" dirty="0">
                <a:solidFill>
                  <a:schemeClr val="tx1"/>
                </a:solidFill>
              </a:rPr>
              <a:t>Any take-aways that resonated with you?</a:t>
            </a:r>
          </a:p>
          <a:p>
            <a:endParaRPr lang="en-US" dirty="0"/>
          </a:p>
        </p:txBody>
      </p:sp>
    </p:spTree>
    <p:extLst>
      <p:ext uri="{BB962C8B-B14F-4D97-AF65-F5344CB8AC3E}">
        <p14:creationId xmlns:p14="http://schemas.microsoft.com/office/powerpoint/2010/main" val="159659654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595959"/>
      </a:dk2>
      <a:lt2>
        <a:srgbClr val="BFBFBF"/>
      </a:lt2>
      <a:accent1>
        <a:srgbClr val="FBB13D"/>
      </a:accent1>
      <a:accent2>
        <a:srgbClr val="F04E31"/>
      </a:accent2>
      <a:accent3>
        <a:srgbClr val="0055A6"/>
      </a:accent3>
      <a:accent4>
        <a:srgbClr val="FFFFFF"/>
      </a:accent4>
      <a:accent5>
        <a:srgbClr val="FFFFFF"/>
      </a:accent5>
      <a:accent6>
        <a:srgbClr val="FFFFFF"/>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54920CE769BB4DAFB2A3A96848BA27" ma:contentTypeVersion="16" ma:contentTypeDescription="Create a new document." ma:contentTypeScope="" ma:versionID="9a087280c8ff8861e3bbbbaf7412ac9a">
  <xsd:schema xmlns:xsd="http://www.w3.org/2001/XMLSchema" xmlns:xs="http://www.w3.org/2001/XMLSchema" xmlns:p="http://schemas.microsoft.com/office/2006/metadata/properties" xmlns:ns2="54e0c3cc-0ce1-41ff-ba58-3c5949ef2f11" xmlns:ns3="14c59c83-1fa9-4677-9200-56dcf90bffb8" targetNamespace="http://schemas.microsoft.com/office/2006/metadata/properties" ma:root="true" ma:fieldsID="b11fadc000a3d237cb111cdd5c34f94a" ns2:_="" ns3:_="">
    <xsd:import namespace="54e0c3cc-0ce1-41ff-ba58-3c5949ef2f11"/>
    <xsd:import namespace="14c59c83-1fa9-4677-9200-56dcf90bff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e0c3cc-0ce1-41ff-ba58-3c5949ef2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3ec39a-af90-437f-84c8-a2f1726dbd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c59c83-1fa9-4677-9200-56dcf90bffb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47b4c96-954e-4408-ac36-893d9512689a}" ma:internalName="TaxCatchAll" ma:showField="CatchAllData" ma:web="14c59c83-1fa9-4677-9200-56dcf90bff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4c59c83-1fa9-4677-9200-56dcf90bffb8" xsi:nil="true"/>
    <lcf76f155ced4ddcb4097134ff3c332f xmlns="54e0c3cc-0ce1-41ff-ba58-3c5949ef2f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83EFAE-F28E-4375-87BA-1353777A704F}">
  <ds:schemaRefs>
    <ds:schemaRef ds:uri="http://schemas.microsoft.com/sharepoint/v3/contenttype/forms"/>
  </ds:schemaRefs>
</ds:datastoreItem>
</file>

<file path=customXml/itemProps2.xml><?xml version="1.0" encoding="utf-8"?>
<ds:datastoreItem xmlns:ds="http://schemas.openxmlformats.org/officeDocument/2006/customXml" ds:itemID="{91B1763C-D14F-4490-A1A2-00A6B273A8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e0c3cc-0ce1-41ff-ba58-3c5949ef2f11"/>
    <ds:schemaRef ds:uri="14c59c83-1fa9-4677-9200-56dcf90bf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B55621-4BF3-4B50-B051-B0449C15A54E}">
  <ds:schemaRefs>
    <ds:schemaRef ds:uri="http://schemas.microsoft.com/office/2006/metadata/properties"/>
    <ds:schemaRef ds:uri="http://schemas.microsoft.com/office/infopath/2007/PartnerControls"/>
    <ds:schemaRef ds:uri="14c59c83-1fa9-4677-9200-56dcf90bffb8"/>
    <ds:schemaRef ds:uri="54e0c3cc-0ce1-41ff-ba58-3c5949ef2f11"/>
  </ds:schemaRefs>
</ds:datastoreItem>
</file>

<file path=docProps/app.xml><?xml version="1.0" encoding="utf-8"?>
<Properties xmlns="http://schemas.openxmlformats.org/officeDocument/2006/extended-properties" xmlns:vt="http://schemas.openxmlformats.org/officeDocument/2006/docPropsVTypes">
  <TotalTime>1992</TotalTime>
  <Words>1225</Words>
  <Application>Microsoft Office PowerPoint</Application>
  <PresentationFormat>Widescreen</PresentationFormat>
  <Paragraphs>84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Gilroy ExtraBold</vt:lpstr>
      <vt:lpstr>Calibri</vt:lpstr>
      <vt:lpstr>Roboto</vt:lpstr>
      <vt:lpstr>Arial</vt:lpstr>
      <vt:lpstr>Office Theme</vt:lpstr>
      <vt:lpstr>PowerPoint Presentation</vt:lpstr>
      <vt:lpstr>raising awareness of a struggling population</vt:lpstr>
      <vt:lpstr>making tough choices – take the challenge</vt:lpstr>
      <vt:lpstr>suggested format/flow</vt:lpstr>
      <vt:lpstr>sample meeting agenda</vt:lpstr>
      <vt:lpstr>breakout rooms</vt:lpstr>
      <vt:lpstr>help with breakout rooms</vt:lpstr>
      <vt:lpstr>how does united way help ALICE?</vt:lpstr>
      <vt:lpstr>discussion questions</vt:lpstr>
      <vt:lpstr>wrap up video</vt:lpstr>
      <vt:lpstr>instructions to share computer audio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Smith</dc:creator>
  <cp:lastModifiedBy>Amy Rosen</cp:lastModifiedBy>
  <cp:revision>4</cp:revision>
  <dcterms:created xsi:type="dcterms:W3CDTF">2022-06-07T19:35:15Z</dcterms:created>
  <dcterms:modified xsi:type="dcterms:W3CDTF">2022-07-26T17:38:09Z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0x0101008654920CE769BB4DAFB2A3A96848BA27</vt:lpwstr>
  </property>
  <property fmtid="{D5CDD505-2E9C-101B-9397-08002B2CF9AE}" pid="3" name="MediaServiceImageTags">
    <vt:lpwstr/>
  </property>
</Properties>
</file>